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sldIdLst>
    <p:sldId id="256" r:id="rId4"/>
    <p:sldId id="263" r:id="rId5"/>
    <p:sldId id="376" r:id="rId6"/>
    <p:sldId id="433" r:id="rId7"/>
    <p:sldId id="356" r:id="rId8"/>
    <p:sldId id="308" r:id="rId9"/>
    <p:sldId id="430" r:id="rId10"/>
    <p:sldId id="431" r:id="rId11"/>
    <p:sldId id="264" r:id="rId12"/>
    <p:sldId id="322" r:id="rId13"/>
    <p:sldId id="407" r:id="rId14"/>
    <p:sldId id="325" r:id="rId15"/>
    <p:sldId id="405" r:id="rId16"/>
    <p:sldId id="424" r:id="rId17"/>
    <p:sldId id="324" r:id="rId18"/>
    <p:sldId id="327" r:id="rId19"/>
    <p:sldId id="355" r:id="rId20"/>
    <p:sldId id="432" r:id="rId21"/>
    <p:sldId id="434" r:id="rId22"/>
    <p:sldId id="43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0.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3600" baseline="0">
                <a:solidFill>
                  <a:srgbClr val="002060"/>
                </a:solidFill>
                <a:latin typeface="Consolas" panose="020B0609020204030204" pitchFamily="49" charset="0"/>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baseline="0">
                <a:latin typeface="Consolas" panose="020B0609020204030204" pitchFamily="49"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6" name="灯片编号占位符 5"/>
          <p:cNvSpPr>
            <a:spLocks noGrp="1"/>
          </p:cNvSpPr>
          <p:nvPr>
            <p:ph type="sldNum" sz="quarter" idx="12"/>
          </p:nvPr>
        </p:nvSpPr>
        <p:spPr/>
        <p:txBody>
          <a:bodyPr/>
          <a:lstStyle>
            <a:lvl1pPr>
              <a:defRPr baseline="0">
                <a:latin typeface="Consolas" panose="020B0609020204030204" pitchFamily="49" charset="0"/>
              </a:defRPr>
            </a:lvl1pPr>
          </a:lstStyle>
          <a:p>
            <a:fld id="{EEE462FF-B980-1945-9F3E-446F5EC6675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灯片编号占位符 5"/>
          <p:cNvSpPr>
            <a:spLocks noGrp="1"/>
          </p:cNvSpPr>
          <p:nvPr>
            <p:ph type="sldNum" sz="quarter" idx="12"/>
          </p:nvPr>
        </p:nvSpPr>
        <p:spPr/>
        <p:txBody>
          <a:bodyPr/>
          <a:lstStyle/>
          <a:p>
            <a:fld id="{EEE462FF-B980-1945-9F3E-446F5EC6675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3600" baseline="0">
                <a:solidFill>
                  <a:srgbClr val="002060"/>
                </a:solidFill>
                <a:latin typeface="Consolas" panose="020B0609020204030204" pitchFamily="49" charset="0"/>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baseline="0">
                <a:latin typeface="Consolas" panose="020B0609020204030204" pitchFamily="49"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6" name="灯片编号占位符 5"/>
          <p:cNvSpPr>
            <a:spLocks noGrp="1"/>
          </p:cNvSpPr>
          <p:nvPr>
            <p:ph type="sldNum" sz="quarter" idx="12"/>
          </p:nvPr>
        </p:nvSpPr>
        <p:spPr/>
        <p:txBody>
          <a:bodyPr/>
          <a:lstStyle>
            <a:lvl1pPr>
              <a:defRPr baseline="0">
                <a:latin typeface="Consolas" panose="020B0609020204030204" pitchFamily="49" charset="0"/>
              </a:defRPr>
            </a:lvl1pPr>
          </a:lstStyle>
          <a:p>
            <a:fld id="{EEE462FF-B980-1945-9F3E-446F5EC6675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灯片编号占位符 5"/>
          <p:cNvSpPr>
            <a:spLocks noGrp="1"/>
          </p:cNvSpPr>
          <p:nvPr>
            <p:ph type="sldNum" sz="quarter" idx="12"/>
          </p:nvPr>
        </p:nvSpPr>
        <p:spPr/>
        <p:txBody>
          <a:bodyPr/>
          <a:lstStyle/>
          <a:p>
            <a:fld id="{EEE462FF-B980-1945-9F3E-446F5EC6675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839244"/>
            <a:ext cx="10515600" cy="5630449"/>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2" name="矩形 11"/>
          <p:cNvSpPr/>
          <p:nvPr userDrawn="1"/>
        </p:nvSpPr>
        <p:spPr>
          <a:xfrm>
            <a:off x="0" y="-1"/>
            <a:ext cx="12192000" cy="651353"/>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1" lang="zh-CN" altLang="en-US" i="1">
              <a:latin typeface="Cambria Math" panose="02040503050406030204" pitchFamily="18" charset="0"/>
            </a:endParaRPr>
          </a:p>
        </p:txBody>
      </p:sp>
      <p:sp>
        <p:nvSpPr>
          <p:cNvPr id="13" name="矩形 12"/>
          <p:cNvSpPr/>
          <p:nvPr userDrawn="1"/>
        </p:nvSpPr>
        <p:spPr>
          <a:xfrm>
            <a:off x="0" y="6663847"/>
            <a:ext cx="12192000" cy="20526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1" lang="zh-CN" altLang="en-US" i="1">
              <a:latin typeface="Cambria Math" panose="02040503050406030204" pitchFamily="18" charset="0"/>
            </a:endParaRPr>
          </a:p>
        </p:txBody>
      </p:sp>
      <p:sp>
        <p:nvSpPr>
          <p:cNvPr id="6" name="灯片编号占位符 5"/>
          <p:cNvSpPr>
            <a:spLocks noGrp="1"/>
          </p:cNvSpPr>
          <p:nvPr>
            <p:ph type="sldNum" sz="quarter" idx="4"/>
          </p:nvPr>
        </p:nvSpPr>
        <p:spPr>
          <a:xfrm>
            <a:off x="9320408" y="6663847"/>
            <a:ext cx="2743200" cy="194153"/>
          </a:xfrm>
          <a:prstGeom prst="rect">
            <a:avLst/>
          </a:prstGeom>
        </p:spPr>
        <p:txBody>
          <a:bodyPr vert="horz" lIns="91440" tIns="45720" rIns="91440" bIns="45720" rtlCol="0" anchor="ctr"/>
          <a:lstStyle>
            <a:lvl1pPr algn="r">
              <a:defRPr sz="900" baseline="0">
                <a:solidFill>
                  <a:schemeClr val="bg1"/>
                </a:solidFill>
                <a:latin typeface="Times New Roman" panose="02020603050405020304" pitchFamily="18" charset="0"/>
                <a:ea typeface="微软雅黑" panose="020B0503020204020204" charset="-122"/>
              </a:defRPr>
            </a:lvl1pPr>
          </a:lstStyle>
          <a:p>
            <a:fld id="{EEE462FF-B980-1945-9F3E-446F5EC66750}" type="slidenum">
              <a:rPr kumimoji="1" lang="zh-CN" altLang="en-US" smtClean="0"/>
            </a:fld>
            <a:endParaRPr kumimoji="1" lang="zh-CN" altLang="en-US" dirty="0"/>
          </a:p>
        </p:txBody>
      </p:sp>
      <p:sp>
        <p:nvSpPr>
          <p:cNvPr id="2" name="标题占位符 1"/>
          <p:cNvSpPr>
            <a:spLocks noGrp="1"/>
          </p:cNvSpPr>
          <p:nvPr>
            <p:ph type="title"/>
          </p:nvPr>
        </p:nvSpPr>
        <p:spPr>
          <a:xfrm>
            <a:off x="838200" y="0"/>
            <a:ext cx="10515600" cy="651353"/>
          </a:xfrm>
          <a:prstGeom prst="rect">
            <a:avLst/>
          </a:prstGeom>
        </p:spPr>
        <p:txBody>
          <a:bodyPr vert="horz" lIns="91440" tIns="45720" rIns="91440" bIns="45720" rtlCol="0" anchor="ctr">
            <a:noAutofit/>
          </a:bodyPr>
          <a:lstStyle/>
          <a:p>
            <a:pPr marL="0" lvl="0" algn="ctr" defTabSz="914400"/>
            <a:r>
              <a:rPr kumimoji="1" lang="zh-CN" altLang="en-US" dirty="0"/>
              <a:t>单击此处编辑母版标题样式</a:t>
            </a:r>
            <a:endParaRPr kumimoji="1" lang="zh-CN" altLang="en-US" dirty="0"/>
          </a:p>
        </p:txBody>
      </p:sp>
      <p:sp>
        <p:nvSpPr>
          <p:cNvPr id="4" name="文本框 3"/>
          <p:cNvSpPr txBox="1"/>
          <p:nvPr userDrawn="1"/>
        </p:nvSpPr>
        <p:spPr>
          <a:xfrm>
            <a:off x="0" y="6657584"/>
            <a:ext cx="2743200" cy="229870"/>
          </a:xfrm>
          <a:prstGeom prst="rect">
            <a:avLst/>
          </a:prstGeom>
          <a:noFill/>
        </p:spPr>
        <p:txBody>
          <a:bodyPr wrap="square" rtlCol="0">
            <a:spAutoFit/>
          </a:bodyPr>
          <a:lstStyle/>
          <a:p>
            <a:r>
              <a:rPr kumimoji="1" lang="en-US" altLang="zh-CN" sz="900" dirty="0">
                <a:solidFill>
                  <a:schemeClr val="bg1"/>
                </a:solidFill>
                <a:latin typeface="微软雅黑" panose="020B0503020204020204" charset="-122"/>
                <a:ea typeface="微软雅黑" panose="020B0503020204020204" charset="-122"/>
              </a:rPr>
              <a:t>Hefei University of Technology</a:t>
            </a:r>
            <a:endParaRPr kumimoji="1" lang="en-US" altLang="zh-CN" sz="900" dirty="0">
              <a:solidFill>
                <a:schemeClr val="bg1"/>
              </a:solidFill>
              <a:latin typeface="微软雅黑" panose="020B0503020204020204" charset="-122"/>
              <a:ea typeface="微软雅黑" panose="020B0503020204020204" charset="-122"/>
            </a:endParaRPr>
          </a:p>
        </p:txBody>
      </p:sp>
      <p:sp>
        <p:nvSpPr>
          <p:cNvPr id="5" name="文本框 4"/>
          <p:cNvSpPr txBox="1"/>
          <p:nvPr userDrawn="1"/>
        </p:nvSpPr>
        <p:spPr>
          <a:xfrm>
            <a:off x="561340" y="1161415"/>
            <a:ext cx="4064000" cy="368300"/>
          </a:xfrm>
          <a:prstGeom prst="rect">
            <a:avLst/>
          </a:prstGeom>
          <a:noFill/>
        </p:spPr>
        <p:txBody>
          <a:bodyPr wrap="square" rtlCol="0">
            <a:spAutoFit/>
          </a:bodyPr>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685800" rtl="0" eaLnBrk="1" latinLnBrk="0" hangingPunct="1">
        <a:lnSpc>
          <a:spcPct val="90000"/>
        </a:lnSpc>
        <a:spcBef>
          <a:spcPct val="0"/>
        </a:spcBef>
        <a:buNone/>
        <a:defRPr lang="zh-CN" altLang="en-US" sz="3200" b="1" kern="1200" baseline="0" dirty="0">
          <a:solidFill>
            <a:schemeClr val="bg1"/>
          </a:solidFill>
          <a:latin typeface="Consolas" panose="020B0609020204030204" pitchFamily="49" charset="0"/>
          <a:ea typeface="微软雅黑"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rgbClr val="002060"/>
          </a:solidFill>
          <a:latin typeface="Calibri" panose="020F0502020204030204" charset="0"/>
          <a:ea typeface="思源黑体" panose="020B0500000000000000"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rgbClr val="002060"/>
          </a:solidFill>
          <a:latin typeface="Calibri" panose="020F0502020204030204" charset="0"/>
          <a:ea typeface="思源黑体" panose="020B0500000000000000"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rgbClr val="002060"/>
          </a:solidFill>
          <a:latin typeface="Calibri" panose="020F0502020204030204" charset="0"/>
          <a:ea typeface="思源黑体" panose="020B0500000000000000"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rgbClr val="002060"/>
          </a:solidFill>
          <a:latin typeface="Calibri" panose="020F0502020204030204" charset="0"/>
          <a:ea typeface="思源黑体" panose="020B0500000000000000"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rgbClr val="002060"/>
          </a:solidFill>
          <a:latin typeface="Calibri" panose="020F0502020204030204" charset="0"/>
          <a:ea typeface="思源黑体" panose="020B0500000000000000"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839244"/>
            <a:ext cx="10515600" cy="5630449"/>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12" name="矩形 11"/>
          <p:cNvSpPr/>
          <p:nvPr userDrawn="1"/>
        </p:nvSpPr>
        <p:spPr>
          <a:xfrm>
            <a:off x="0" y="-1"/>
            <a:ext cx="12192000" cy="651353"/>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1" lang="zh-CN" altLang="en-US" i="1">
              <a:latin typeface="Cambria Math" panose="02040503050406030204" pitchFamily="18" charset="0"/>
            </a:endParaRPr>
          </a:p>
        </p:txBody>
      </p:sp>
      <p:sp>
        <p:nvSpPr>
          <p:cNvPr id="13" name="矩形 12"/>
          <p:cNvSpPr/>
          <p:nvPr userDrawn="1"/>
        </p:nvSpPr>
        <p:spPr>
          <a:xfrm>
            <a:off x="0" y="6663847"/>
            <a:ext cx="12192000" cy="20526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1" lang="zh-CN" altLang="en-US" i="1">
              <a:latin typeface="Cambria Math" panose="02040503050406030204" pitchFamily="18" charset="0"/>
            </a:endParaRPr>
          </a:p>
        </p:txBody>
      </p:sp>
      <p:sp>
        <p:nvSpPr>
          <p:cNvPr id="6" name="灯片编号占位符 5"/>
          <p:cNvSpPr>
            <a:spLocks noGrp="1"/>
          </p:cNvSpPr>
          <p:nvPr>
            <p:ph type="sldNum" sz="quarter" idx="4"/>
          </p:nvPr>
        </p:nvSpPr>
        <p:spPr>
          <a:xfrm>
            <a:off x="9320408" y="6663847"/>
            <a:ext cx="2743200" cy="194153"/>
          </a:xfrm>
          <a:prstGeom prst="rect">
            <a:avLst/>
          </a:prstGeom>
        </p:spPr>
        <p:txBody>
          <a:bodyPr vert="horz" lIns="91440" tIns="45720" rIns="91440" bIns="45720" rtlCol="0" anchor="ctr"/>
          <a:lstStyle>
            <a:lvl1pPr algn="r">
              <a:defRPr sz="900" baseline="0">
                <a:solidFill>
                  <a:schemeClr val="bg1"/>
                </a:solidFill>
                <a:latin typeface="Times New Roman" panose="02020603050405020304" pitchFamily="18" charset="0"/>
                <a:ea typeface="微软雅黑" panose="020B0503020204020204" charset="-122"/>
              </a:defRPr>
            </a:lvl1pPr>
          </a:lstStyle>
          <a:p>
            <a:fld id="{EEE462FF-B980-1945-9F3E-446F5EC66750}" type="slidenum">
              <a:rPr kumimoji="1" lang="zh-CN" altLang="en-US" smtClean="0"/>
            </a:fld>
            <a:endParaRPr kumimoji="1" lang="zh-CN" altLang="en-US" dirty="0"/>
          </a:p>
        </p:txBody>
      </p:sp>
      <p:sp>
        <p:nvSpPr>
          <p:cNvPr id="2" name="标题占位符 1"/>
          <p:cNvSpPr>
            <a:spLocks noGrp="1"/>
          </p:cNvSpPr>
          <p:nvPr>
            <p:ph type="title"/>
          </p:nvPr>
        </p:nvSpPr>
        <p:spPr>
          <a:xfrm>
            <a:off x="838200" y="0"/>
            <a:ext cx="10515600" cy="651353"/>
          </a:xfrm>
          <a:prstGeom prst="rect">
            <a:avLst/>
          </a:prstGeom>
        </p:spPr>
        <p:txBody>
          <a:bodyPr vert="horz" lIns="91440" tIns="45720" rIns="91440" bIns="45720" rtlCol="0" anchor="ctr">
            <a:noAutofit/>
          </a:bodyPr>
          <a:lstStyle/>
          <a:p>
            <a:pPr marL="0" lvl="0" algn="ctr" defTabSz="914400"/>
            <a:r>
              <a:rPr kumimoji="1" lang="zh-CN" altLang="en-US" dirty="0"/>
              <a:t>单击此处编辑母版标题样式</a:t>
            </a:r>
            <a:endParaRPr kumimoji="1" lang="zh-CN" altLang="en-US" dirty="0"/>
          </a:p>
        </p:txBody>
      </p:sp>
      <p:sp>
        <p:nvSpPr>
          <p:cNvPr id="4" name="文本框 3"/>
          <p:cNvSpPr txBox="1"/>
          <p:nvPr userDrawn="1"/>
        </p:nvSpPr>
        <p:spPr>
          <a:xfrm>
            <a:off x="0" y="6657584"/>
            <a:ext cx="2743200" cy="229870"/>
          </a:xfrm>
          <a:prstGeom prst="rect">
            <a:avLst/>
          </a:prstGeom>
          <a:noFill/>
        </p:spPr>
        <p:txBody>
          <a:bodyPr wrap="square" rtlCol="0">
            <a:spAutoFit/>
          </a:bodyPr>
          <a:lstStyle/>
          <a:p>
            <a:r>
              <a:rPr kumimoji="1" lang="en-US" altLang="zh-CN" sz="900" dirty="0">
                <a:solidFill>
                  <a:schemeClr val="bg1"/>
                </a:solidFill>
                <a:latin typeface="微软雅黑" panose="020B0503020204020204" charset="-122"/>
                <a:ea typeface="微软雅黑" panose="020B0503020204020204" charset="-122"/>
              </a:rPr>
              <a:t>Hefei University of Technology</a:t>
            </a:r>
            <a:endParaRPr kumimoji="1" lang="en-US" altLang="zh-CN" sz="900" dirty="0">
              <a:solidFill>
                <a:schemeClr val="bg1"/>
              </a:solidFill>
              <a:latin typeface="微软雅黑" panose="020B0503020204020204" charset="-122"/>
              <a:ea typeface="微软雅黑" panose="020B0503020204020204" charset="-122"/>
            </a:endParaRPr>
          </a:p>
        </p:txBody>
      </p:sp>
      <p:sp>
        <p:nvSpPr>
          <p:cNvPr id="5" name="文本框 4"/>
          <p:cNvSpPr txBox="1"/>
          <p:nvPr userDrawn="1"/>
        </p:nvSpPr>
        <p:spPr>
          <a:xfrm>
            <a:off x="561340" y="1161415"/>
            <a:ext cx="4064000" cy="368300"/>
          </a:xfrm>
          <a:prstGeom prst="rect">
            <a:avLst/>
          </a:prstGeom>
          <a:noFill/>
        </p:spPr>
        <p:txBody>
          <a:bodyPr wrap="square" rtlCol="0">
            <a:spAutoFit/>
          </a:bodyPr>
          <a:p>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685800" rtl="0" eaLnBrk="1" latinLnBrk="0" hangingPunct="1">
        <a:lnSpc>
          <a:spcPct val="90000"/>
        </a:lnSpc>
        <a:spcBef>
          <a:spcPct val="0"/>
        </a:spcBef>
        <a:buNone/>
        <a:defRPr lang="zh-CN" altLang="en-US" sz="3200" b="1" kern="1200" baseline="0" dirty="0">
          <a:solidFill>
            <a:schemeClr val="bg1"/>
          </a:solidFill>
          <a:latin typeface="Consolas" panose="020B0609020204030204" pitchFamily="49" charset="0"/>
          <a:ea typeface="微软雅黑"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rgbClr val="002060"/>
          </a:solidFill>
          <a:latin typeface="Calibri" panose="020F0502020204030204" charset="0"/>
          <a:ea typeface="思源黑体" panose="020B0500000000000000"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rgbClr val="002060"/>
          </a:solidFill>
          <a:latin typeface="Calibri" panose="020F0502020204030204" charset="0"/>
          <a:ea typeface="思源黑体" panose="020B0500000000000000"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rgbClr val="002060"/>
          </a:solidFill>
          <a:latin typeface="Calibri" panose="020F0502020204030204" charset="0"/>
          <a:ea typeface="思源黑体" panose="020B0500000000000000"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rgbClr val="002060"/>
          </a:solidFill>
          <a:latin typeface="Calibri" panose="020F0502020204030204" charset="0"/>
          <a:ea typeface="思源黑体" panose="020B0500000000000000"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rgbClr val="002060"/>
          </a:solidFill>
          <a:latin typeface="Calibri" panose="020F0502020204030204" charset="0"/>
          <a:ea typeface="思源黑体" panose="020B0500000000000000"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tags" Target="../tags/tag5.xml"/><Relationship Id="rId4" Type="http://schemas.openxmlformats.org/officeDocument/2006/relationships/image" Target="../media/image24.png"/><Relationship Id="rId3" Type="http://schemas.openxmlformats.org/officeDocument/2006/relationships/tags" Target="../tags/tag4.xml"/><Relationship Id="rId2" Type="http://schemas.openxmlformats.org/officeDocument/2006/relationships/image" Target="../media/image23.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tags" Target="../tags/tag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9.xml"/><Relationship Id="rId2" Type="http://schemas.openxmlformats.org/officeDocument/2006/relationships/image" Target="../media/image1.pn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7950" y="952500"/>
            <a:ext cx="11806555" cy="2387600"/>
          </a:xfrm>
        </p:spPr>
        <p:txBody>
          <a:bodyPr/>
          <a:p>
            <a:pPr algn="ctr"/>
            <a:r>
              <a:rPr lang="en-US" altLang="zh-CN" sz="2800">
                <a:solidFill>
                  <a:schemeClr val="tx1"/>
                </a:solidFill>
                <a:latin typeface="微软雅黑" panose="020B0503020204020204" charset="-122"/>
                <a:cs typeface="微软雅黑" panose="020B0503020204020204" charset="-122"/>
                <a:sym typeface="+mn-ea"/>
              </a:rPr>
              <a:t>The Best Proportion of Human and Generative AI During Collaboration: Insights from Synthetic Text Data</a:t>
            </a:r>
            <a:endParaRPr lang="en-US" altLang="zh-CN" sz="2800">
              <a:solidFill>
                <a:schemeClr val="tx1"/>
              </a:solidFill>
              <a:latin typeface="微软雅黑" panose="020B0503020204020204" charset="-122"/>
              <a:cs typeface="微软雅黑" panose="020B0503020204020204" charset="-122"/>
              <a:sym typeface="+mn-ea"/>
            </a:endParaRPr>
          </a:p>
        </p:txBody>
      </p:sp>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9" name="文本框 8"/>
          <p:cNvSpPr txBox="1"/>
          <p:nvPr/>
        </p:nvSpPr>
        <p:spPr>
          <a:xfrm>
            <a:off x="2738755" y="3728085"/>
            <a:ext cx="6384925"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sz="2400" b="1">
                <a:latin typeface="Arial" panose="020B0604020202020204" pitchFamily="34" charset="0"/>
                <a:ea typeface="微软雅黑" panose="020B0503020204020204" charset="-122"/>
                <a:cs typeface="Arial" panose="020B0604020202020204" pitchFamily="34" charset="0"/>
              </a:rPr>
              <a:t>Charles Tian</a:t>
            </a:r>
            <a:r>
              <a:rPr lang="en-US" sz="2400">
                <a:latin typeface="Arial" panose="020B0604020202020204" pitchFamily="34" charset="0"/>
                <a:ea typeface="微软雅黑" panose="020B0503020204020204" charset="-122"/>
                <a:cs typeface="Arial" panose="020B0604020202020204" pitchFamily="34" charset="0"/>
              </a:rPr>
              <a:t>, Jun Pei</a:t>
            </a:r>
            <a:endParaRPr kumimoji="0" lang="en-US" sz="2400" i="0" u="none" strike="noStrike" kern="1200" cap="none" spc="0" normalizeH="0" baseline="0">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nvSpPr>
        <p:spPr>
          <a:xfrm>
            <a:off x="1133475" y="4576445"/>
            <a:ext cx="9594850" cy="398780"/>
          </a:xfrm>
          <a:prstGeom prst="rect">
            <a:avLst/>
          </a:prstGeom>
          <a:noFill/>
        </p:spPr>
        <p:txBody>
          <a:bodyPr wrap="square" rtlCol="0">
            <a:spAutoFit/>
          </a:bodyPr>
          <a:p>
            <a:pPr algn="ctr"/>
            <a:r>
              <a:rPr lang="en-US" altLang="zh-CN" sz="2000">
                <a:latin typeface="Arial" panose="020B0604020202020204" pitchFamily="34" charset="0"/>
                <a:ea typeface="微软雅黑" panose="020B0503020204020204" charset="-122"/>
                <a:cs typeface="Arial" panose="020B0604020202020204" pitchFamily="34" charset="0"/>
              </a:rPr>
              <a:t>School of Management, Hefei University of Technology</a:t>
            </a:r>
            <a:endParaRPr lang="en-US" altLang="zh-CN" sz="2000">
              <a:latin typeface="Arial" panose="020B0604020202020204" pitchFamily="34" charset="0"/>
              <a:ea typeface="微软雅黑" panose="020B0503020204020204" charset="-122"/>
              <a:cs typeface="Arial" panose="020B0604020202020204" pitchFamily="34" charset="0"/>
            </a:endParaRPr>
          </a:p>
        </p:txBody>
      </p:sp>
      <p:grpSp>
        <p:nvGrpSpPr>
          <p:cNvPr id="13" name="组合 10"/>
          <p:cNvGrpSpPr/>
          <p:nvPr/>
        </p:nvGrpSpPr>
        <p:grpSpPr bwMode="auto">
          <a:xfrm>
            <a:off x="9044262" y="816759"/>
            <a:ext cx="2870285" cy="748937"/>
            <a:chOff x="3491880" y="4869160"/>
            <a:chExt cx="2399916" cy="576064"/>
          </a:xfrm>
        </p:grpSpPr>
        <p:pic>
          <p:nvPicPr>
            <p:cNvPr id="14" name="Picture 2" descr="F:\P合工大logo\ps处理后\中英文.png"/>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4973590"/>
              <a:ext cx="1751844" cy="39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F:\P合工大logo\ps处理后\工大镂空最好.png"/>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4869160"/>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17" name="文本框 16"/>
          <p:cNvSpPr txBox="1"/>
          <p:nvPr/>
        </p:nvSpPr>
        <p:spPr>
          <a:xfrm>
            <a:off x="293370" y="956310"/>
            <a:ext cx="4064000" cy="521970"/>
          </a:xfrm>
          <a:prstGeom prst="rect">
            <a:avLst/>
          </a:prstGeom>
          <a:noFill/>
        </p:spPr>
        <p:txBody>
          <a:bodyPr wrap="square" rtlCol="0">
            <a:spAutoFit/>
          </a:bodyPr>
          <a:p>
            <a:pPr algn="l">
              <a:buClrTx/>
              <a:buSzTx/>
              <a:buFontTx/>
            </a:pPr>
            <a:r>
              <a:rPr lang="en-US" altLang="zh-CN" sz="2800" b="1">
                <a:latin typeface="Calibri" panose="020F0502020204030204" charset="0"/>
                <a:ea typeface="微软雅黑" panose="020B0503020204020204" charset="-122"/>
                <a:cs typeface="Calibri" panose="020F0502020204030204" charset="0"/>
              </a:rPr>
              <a:t>5 Sentiment Content</a:t>
            </a:r>
            <a:endParaRPr lang="en-US" altLang="zh-CN" sz="2800" b="1">
              <a:latin typeface="Calibri" panose="020F0502020204030204" charset="0"/>
              <a:ea typeface="微软雅黑" panose="020B0503020204020204" charset="-122"/>
              <a:cs typeface="Calibri" panose="020F0502020204030204" charset="0"/>
            </a:endParaRPr>
          </a:p>
        </p:txBody>
      </p:sp>
      <p:sp>
        <p:nvSpPr>
          <p:cNvPr id="18" name="文本框 17"/>
          <p:cNvSpPr txBox="1"/>
          <p:nvPr/>
        </p:nvSpPr>
        <p:spPr>
          <a:xfrm>
            <a:off x="462915" y="1727835"/>
            <a:ext cx="10480675" cy="1383665"/>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Using a pre-trained Distil RoBERTa model that has been fine-tuned for sentiment analysis </a:t>
            </a:r>
            <a:r>
              <a:rPr lang="en-US" altLang="zh-CN" sz="1400">
                <a:latin typeface="Calibri" panose="020F0502020204030204" charset="0"/>
                <a:ea typeface="微软雅黑" panose="020B0503020204020204" charset="-122"/>
                <a:cs typeface="Calibri" panose="020F0502020204030204" charset="0"/>
              </a:rPr>
              <a:t>[17][18]</a:t>
            </a:r>
            <a:r>
              <a:rPr lang="en-US" altLang="zh-CN" sz="2000">
                <a:latin typeface="Calibri" panose="020F0502020204030204" charset="0"/>
                <a:ea typeface="微软雅黑" panose="020B0503020204020204" charset="-122"/>
                <a:cs typeface="Calibri" panose="020F0502020204030204" charset="0"/>
              </a:rPr>
              <a:t>, the sentiment analysis results for each sentence are obtained.</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sentiment content metric is calculated as follows:</a:t>
            </a:r>
            <a:endParaRPr lang="en-US" altLang="zh-CN" sz="2000">
              <a:latin typeface="Calibri" panose="020F0502020204030204" charset="0"/>
              <a:ea typeface="微软雅黑" panose="020B0503020204020204" charset="-122"/>
              <a:cs typeface="Calibri" panose="020F0502020204030204" charset="0"/>
            </a:endParaRPr>
          </a:p>
        </p:txBody>
      </p:sp>
      <p:sp>
        <p:nvSpPr>
          <p:cNvPr id="8" name="文本框 7"/>
          <p:cNvSpPr txBox="1"/>
          <p:nvPr/>
        </p:nvSpPr>
        <p:spPr>
          <a:xfrm>
            <a:off x="293370" y="5787390"/>
            <a:ext cx="11480800" cy="306705"/>
          </a:xfrm>
          <a:prstGeom prst="rect">
            <a:avLst/>
          </a:prstGeom>
        </p:spPr>
        <p:txBody>
          <a:bodyPr wrap="square">
            <a:spAutoFit/>
          </a:bodyPr>
          <a:p>
            <a:endParaRPr lang="en-US" altLang="zh-CN" sz="1400">
              <a:solidFill>
                <a:srgbClr val="000000"/>
              </a:solidFill>
              <a:latin typeface="Arial" panose="020B0604020202020204" pitchFamily="34" charset="0"/>
              <a:ea typeface="CMR10"/>
              <a:cs typeface="Arial" panose="020B0604020202020204" pitchFamily="34" charset="0"/>
            </a:endParaRPr>
          </a:p>
        </p:txBody>
      </p:sp>
      <p:pic>
        <p:nvPicPr>
          <p:cNvPr id="9" name="图片 8"/>
          <p:cNvPicPr>
            <a:picLocks noChangeAspect="1"/>
          </p:cNvPicPr>
          <p:nvPr/>
        </p:nvPicPr>
        <p:blipFill>
          <a:blip r:embed="rId1"/>
          <a:stretch>
            <a:fillRect/>
          </a:stretch>
        </p:blipFill>
        <p:spPr>
          <a:xfrm>
            <a:off x="2747645" y="3372485"/>
            <a:ext cx="5102225" cy="1130935"/>
          </a:xfrm>
          <a:prstGeom prst="rect">
            <a:avLst/>
          </a:prstGeom>
        </p:spPr>
      </p:pic>
      <p:sp>
        <p:nvSpPr>
          <p:cNvPr id="10" name="文本框 9"/>
          <p:cNvSpPr txBox="1"/>
          <p:nvPr/>
        </p:nvSpPr>
        <p:spPr>
          <a:xfrm>
            <a:off x="407670" y="4680585"/>
            <a:ext cx="10487025" cy="953135"/>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A higher sentiment content score indicates that a larger proportion of the language in the document contains emotional elements, thereby suggesting greater emotional content.</a:t>
            </a:r>
            <a:endParaRPr lang="en-US" altLang="zh-CN" sz="2000">
              <a:latin typeface="Calibri" panose="020F0502020204030204" charset="0"/>
              <a:ea typeface="微软雅黑" panose="020B0503020204020204" charset="-122"/>
              <a:cs typeface="Calibri" panose="020F0502020204030204" charset="0"/>
            </a:endParaRPr>
          </a:p>
        </p:txBody>
      </p:sp>
      <p:sp>
        <p:nvSpPr>
          <p:cNvPr id="6" name="标题 5"/>
          <p:cNvSpPr/>
          <p:nvPr>
            <p:ph type="title"/>
          </p:nvPr>
        </p:nvSpPr>
        <p:spPr/>
        <p:txBody>
          <a:bodyPr/>
          <a:p>
            <a:r>
              <a:rPr lang="en-US" altLang="zh-CN">
                <a:latin typeface="微软雅黑" panose="020B0503020204020204" charset="-122"/>
                <a:sym typeface="+mn-ea"/>
              </a:rPr>
              <a:t>Methods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5" name="标题 4"/>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pic>
        <p:nvPicPr>
          <p:cNvPr id="6" name="图片 5" descr="logic"/>
          <p:cNvPicPr>
            <a:picLocks noChangeAspect="1"/>
          </p:cNvPicPr>
          <p:nvPr/>
        </p:nvPicPr>
        <p:blipFill>
          <a:blip r:embed="rId1"/>
          <a:stretch>
            <a:fillRect/>
          </a:stretch>
        </p:blipFill>
        <p:spPr>
          <a:xfrm>
            <a:off x="1143635" y="2133600"/>
            <a:ext cx="10003790" cy="4389755"/>
          </a:xfrm>
          <a:prstGeom prst="rect">
            <a:avLst/>
          </a:prstGeom>
        </p:spPr>
      </p:pic>
      <p:sp>
        <p:nvSpPr>
          <p:cNvPr id="7" name="文本框 6"/>
          <p:cNvSpPr txBox="1"/>
          <p:nvPr/>
        </p:nvSpPr>
        <p:spPr>
          <a:xfrm>
            <a:off x="345440" y="886460"/>
            <a:ext cx="10728960" cy="953135"/>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Q1: Does varying levels of AI participation truly have a significant impact on text quality?  </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R1: Yes. Significance testing can demonstrate this.</a:t>
            </a:r>
            <a:endParaRPr lang="en-US" altLang="zh-CN" sz="2000">
              <a:latin typeface="Calibri" panose="020F0502020204030204" charset="0"/>
              <a:ea typeface="微软雅黑" panose="020B0503020204020204" charset="-122"/>
              <a:cs typeface="Calibri" panose="020F0502020204030204" charset="0"/>
            </a:endParaRPr>
          </a:p>
        </p:txBody>
      </p:sp>
      <p:pic>
        <p:nvPicPr>
          <p:cNvPr id="8" name="图片 7"/>
          <p:cNvPicPr>
            <a:picLocks noChangeAspect="1"/>
          </p:cNvPicPr>
          <p:nvPr/>
        </p:nvPicPr>
        <p:blipFill>
          <a:blip r:embed="rId2"/>
          <a:stretch>
            <a:fillRect/>
          </a:stretch>
        </p:blipFill>
        <p:spPr>
          <a:xfrm>
            <a:off x="6412230" y="1507490"/>
            <a:ext cx="4573905" cy="4120515"/>
          </a:xfrm>
          <a:prstGeom prst="rect">
            <a:avLst/>
          </a:prstGeom>
        </p:spPr>
      </p:pic>
      <p:pic>
        <p:nvPicPr>
          <p:cNvPr id="9" name="图片 8"/>
          <p:cNvPicPr>
            <a:picLocks noChangeAspect="1"/>
          </p:cNvPicPr>
          <p:nvPr/>
        </p:nvPicPr>
        <p:blipFill>
          <a:blip r:embed="rId3"/>
          <a:stretch>
            <a:fillRect/>
          </a:stretch>
        </p:blipFill>
        <p:spPr>
          <a:xfrm>
            <a:off x="7230745" y="840740"/>
            <a:ext cx="4625340" cy="4121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3" name="文本框 2"/>
          <p:cNvSpPr txBox="1"/>
          <p:nvPr/>
        </p:nvSpPr>
        <p:spPr>
          <a:xfrm>
            <a:off x="209550" y="847090"/>
            <a:ext cx="11854180" cy="1814830"/>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Q2: Is human-AI collaboration truly necessary?  </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R2: Human-AI collaboration is more effective than human-led approaches, which in turn outperform AI-dominant methods. Additionally, performance without human involvement is significantly lower than that with human participation.</a:t>
            </a:r>
            <a:endParaRPr lang="en-US" altLang="zh-CN" sz="2000">
              <a:latin typeface="Calibri" panose="020F0502020204030204" charset="0"/>
              <a:ea typeface="微软雅黑" panose="020B0503020204020204" charset="-122"/>
              <a:cs typeface="Calibri" panose="020F0502020204030204" charset="0"/>
            </a:endParaRPr>
          </a:p>
        </p:txBody>
      </p:sp>
      <p:pic>
        <p:nvPicPr>
          <p:cNvPr id="10" name="图片 9"/>
          <p:cNvPicPr>
            <a:picLocks noChangeAspect="1"/>
          </p:cNvPicPr>
          <p:nvPr>
            <p:custDataLst>
              <p:tags r:id="rId1"/>
            </p:custDataLst>
          </p:nvPr>
        </p:nvPicPr>
        <p:blipFill>
          <a:blip r:embed="rId2"/>
          <a:stretch>
            <a:fillRect/>
          </a:stretch>
        </p:blipFill>
        <p:spPr>
          <a:xfrm>
            <a:off x="123825" y="3025140"/>
            <a:ext cx="3955415" cy="344614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122420" y="3025140"/>
            <a:ext cx="3921760" cy="339788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8087360" y="3025140"/>
            <a:ext cx="4032250" cy="3448050"/>
          </a:xfrm>
          <a:prstGeom prst="rect">
            <a:avLst/>
          </a:prstGeom>
        </p:spPr>
      </p:pic>
      <p:sp>
        <p:nvSpPr>
          <p:cNvPr id="5" name="标题 4"/>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8" name="文本框 7"/>
          <p:cNvSpPr txBox="1"/>
          <p:nvPr/>
        </p:nvSpPr>
        <p:spPr>
          <a:xfrm>
            <a:off x="269875" y="843280"/>
            <a:ext cx="11019155" cy="1273175"/>
          </a:xfrm>
          <a:prstGeom prst="rect">
            <a:avLst/>
          </a:prstGeom>
          <a:noFill/>
        </p:spPr>
        <p:txBody>
          <a:bodyPr wrap="square" rtlCol="0">
            <a:no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Q3: How does the overall text quality change as AI participation increases?  </a:t>
            </a:r>
            <a:endParaRPr lang="en-US" altLang="zh-CN" sz="2000">
              <a:latin typeface="Calibri" panose="020F0502020204030204" charset="0"/>
              <a:ea typeface="微软雅黑" panose="020B0503020204020204" charset="-122"/>
              <a:cs typeface="Calibri" panose="020F0502020204030204" charset="0"/>
              <a:sym typeface="+mn-ea"/>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R3: </a:t>
            </a:r>
            <a:r>
              <a:rPr lang="en-US" altLang="zh-CN" sz="2000">
                <a:latin typeface="Calibri" panose="020F0502020204030204" charset="0"/>
                <a:ea typeface="微软雅黑" panose="020B0503020204020204" charset="-122"/>
                <a:cs typeface="Calibri" panose="020F0502020204030204" charset="0"/>
                <a:sym typeface="+mn-ea"/>
              </a:rPr>
              <a:t>Human-dominant &gt; Pure human / AI-dominant &gt; Pure AI</a:t>
            </a:r>
            <a:r>
              <a:rPr lang="en-US" altLang="zh-CN" sz="1400">
                <a:latin typeface="Calibri" panose="020F0502020204030204" charset="0"/>
                <a:ea typeface="微软雅黑" panose="020B0503020204020204" charset="-122"/>
                <a:cs typeface="Calibri" panose="020F0502020204030204" charset="0"/>
                <a:sym typeface="+mn-ea"/>
              </a:rPr>
              <a:t>[7]</a:t>
            </a:r>
            <a:r>
              <a:rPr lang="en-US" altLang="zh-CN" sz="2000">
                <a:latin typeface="Calibri" panose="020F0502020204030204" charset="0"/>
                <a:ea typeface="微软雅黑" panose="020B0503020204020204" charset="-122"/>
                <a:cs typeface="Calibri" panose="020F0502020204030204" charset="0"/>
                <a:sym typeface="+mn-ea"/>
              </a:rPr>
              <a:t>.</a:t>
            </a:r>
            <a:r>
              <a:rPr lang="en-US" altLang="zh-CN" sz="2000">
                <a:latin typeface="Calibri" panose="020F0502020204030204" charset="0"/>
                <a:ea typeface="微软雅黑" panose="020B0503020204020204" charset="-122"/>
                <a:cs typeface="Calibri" panose="020F0502020204030204" charset="0"/>
                <a:sym typeface="+mn-ea"/>
              </a:rPr>
              <a:t> It initially increases and then decreases. When AI usage is relatively low, performance is generally better. After surpassing a certain threshold of AI involvement, performance declines sharply.  </a:t>
            </a:r>
            <a:endParaRPr lang="en-US" altLang="zh-CN" sz="1400">
              <a:latin typeface="Calibri" panose="020F0502020204030204" charset="0"/>
              <a:ea typeface="微软雅黑" panose="020B0503020204020204" charset="-122"/>
              <a:cs typeface="Calibri" panose="020F0502020204030204" charset="0"/>
              <a:sym typeface="+mn-ea"/>
            </a:endParaRPr>
          </a:p>
        </p:txBody>
      </p:sp>
      <p:pic>
        <p:nvPicPr>
          <p:cNvPr id="9" name="图片 8"/>
          <p:cNvPicPr>
            <a:picLocks noChangeAspect="1"/>
          </p:cNvPicPr>
          <p:nvPr/>
        </p:nvPicPr>
        <p:blipFill>
          <a:blip r:embed="rId1"/>
          <a:stretch>
            <a:fillRect/>
          </a:stretch>
        </p:blipFill>
        <p:spPr>
          <a:xfrm>
            <a:off x="3963035" y="3129915"/>
            <a:ext cx="4032250" cy="3448050"/>
          </a:xfrm>
          <a:prstGeom prst="rect">
            <a:avLst/>
          </a:prstGeom>
        </p:spPr>
      </p:pic>
      <p:pic>
        <p:nvPicPr>
          <p:cNvPr id="12" name="图片 11"/>
          <p:cNvPicPr>
            <a:picLocks noChangeAspect="1"/>
          </p:cNvPicPr>
          <p:nvPr/>
        </p:nvPicPr>
        <p:blipFill>
          <a:blip r:embed="rId2"/>
          <a:stretch>
            <a:fillRect/>
          </a:stretch>
        </p:blipFill>
        <p:spPr>
          <a:xfrm>
            <a:off x="8047355" y="3028315"/>
            <a:ext cx="4144645" cy="3549650"/>
          </a:xfrm>
          <a:prstGeom prst="rect">
            <a:avLst/>
          </a:prstGeom>
        </p:spPr>
      </p:pic>
      <p:pic>
        <p:nvPicPr>
          <p:cNvPr id="16" name="图片 15"/>
          <p:cNvPicPr>
            <a:picLocks noChangeAspect="1"/>
          </p:cNvPicPr>
          <p:nvPr/>
        </p:nvPicPr>
        <p:blipFill>
          <a:blip r:embed="rId3"/>
          <a:stretch>
            <a:fillRect/>
          </a:stretch>
        </p:blipFill>
        <p:spPr>
          <a:xfrm>
            <a:off x="-64135" y="3180080"/>
            <a:ext cx="3921760" cy="3397885"/>
          </a:xfrm>
          <a:prstGeom prst="rect">
            <a:avLst/>
          </a:prstGeom>
        </p:spPr>
      </p:pic>
      <p:sp>
        <p:nvSpPr>
          <p:cNvPr id="5" name="标题 4"/>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2" name="文本框 1"/>
          <p:cNvSpPr txBox="1"/>
          <p:nvPr/>
        </p:nvSpPr>
        <p:spPr>
          <a:xfrm>
            <a:off x="295910" y="882015"/>
            <a:ext cx="11117580" cy="1198880"/>
          </a:xfrm>
          <a:prstGeom prst="rect">
            <a:avLst/>
          </a:prstGeom>
          <a:noFill/>
        </p:spPr>
        <p:txBody>
          <a:bodyPr wrap="square" rtlCol="0">
            <a:spAutoFit/>
          </a:bodyPr>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Q4: What is the optimal ratio of human to AI involvement?  </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R4: It is difficult to draw a definitive conclusion; performance with a human-dominant ratio of 20% to 50% is generally similar.</a:t>
            </a:r>
            <a:endParaRPr lang="en-US" altLang="zh-CN" sz="2000">
              <a:latin typeface="Calibri" panose="020F0502020204030204" charset="0"/>
              <a:ea typeface="微软雅黑" panose="020B0503020204020204" charset="-122"/>
              <a:cs typeface="Calibri" panose="020F0502020204030204" charset="0"/>
            </a:endParaRPr>
          </a:p>
        </p:txBody>
      </p:sp>
      <p:pic>
        <p:nvPicPr>
          <p:cNvPr id="9" name="图片 8"/>
          <p:cNvPicPr>
            <a:picLocks noChangeAspect="1"/>
          </p:cNvPicPr>
          <p:nvPr>
            <p:custDataLst>
              <p:tags r:id="rId1"/>
            </p:custDataLst>
          </p:nvPr>
        </p:nvPicPr>
        <p:blipFill>
          <a:blip r:embed="rId2"/>
          <a:stretch>
            <a:fillRect/>
          </a:stretch>
        </p:blipFill>
        <p:spPr>
          <a:xfrm>
            <a:off x="4042410" y="2498090"/>
            <a:ext cx="4032250" cy="3448050"/>
          </a:xfrm>
          <a:prstGeom prst="rect">
            <a:avLst/>
          </a:prstGeom>
        </p:spPr>
      </p:pic>
      <p:pic>
        <p:nvPicPr>
          <p:cNvPr id="11" name="图片 10"/>
          <p:cNvPicPr>
            <a:picLocks noChangeAspect="1"/>
          </p:cNvPicPr>
          <p:nvPr/>
        </p:nvPicPr>
        <p:blipFill>
          <a:blip r:embed="rId3"/>
          <a:stretch>
            <a:fillRect/>
          </a:stretch>
        </p:blipFill>
        <p:spPr>
          <a:xfrm>
            <a:off x="8136890" y="1953895"/>
            <a:ext cx="4055110" cy="3585210"/>
          </a:xfrm>
          <a:prstGeom prst="rect">
            <a:avLst/>
          </a:prstGeom>
        </p:spPr>
      </p:pic>
      <p:pic>
        <p:nvPicPr>
          <p:cNvPr id="13" name="图片 12"/>
          <p:cNvPicPr>
            <a:picLocks noChangeAspect="1"/>
          </p:cNvPicPr>
          <p:nvPr/>
        </p:nvPicPr>
        <p:blipFill>
          <a:blip r:embed="rId4"/>
          <a:stretch>
            <a:fillRect/>
          </a:stretch>
        </p:blipFill>
        <p:spPr>
          <a:xfrm>
            <a:off x="8008620" y="2458720"/>
            <a:ext cx="4117340" cy="3785235"/>
          </a:xfrm>
          <a:prstGeom prst="rect">
            <a:avLst/>
          </a:prstGeom>
        </p:spPr>
      </p:pic>
      <p:pic>
        <p:nvPicPr>
          <p:cNvPr id="15" name="图片 14"/>
          <p:cNvPicPr>
            <a:picLocks noChangeAspect="1"/>
          </p:cNvPicPr>
          <p:nvPr/>
        </p:nvPicPr>
        <p:blipFill>
          <a:blip r:embed="rId5"/>
          <a:stretch>
            <a:fillRect/>
          </a:stretch>
        </p:blipFill>
        <p:spPr>
          <a:xfrm>
            <a:off x="8309610" y="2969260"/>
            <a:ext cx="3926840" cy="3533140"/>
          </a:xfrm>
          <a:prstGeom prst="rect">
            <a:avLst/>
          </a:prstGeom>
        </p:spPr>
      </p:pic>
      <p:pic>
        <p:nvPicPr>
          <p:cNvPr id="16" name="图片 15"/>
          <p:cNvPicPr>
            <a:picLocks noChangeAspect="1"/>
          </p:cNvPicPr>
          <p:nvPr>
            <p:custDataLst>
              <p:tags r:id="rId6"/>
            </p:custDataLst>
          </p:nvPr>
        </p:nvPicPr>
        <p:blipFill>
          <a:blip r:embed="rId7"/>
          <a:stretch>
            <a:fillRect/>
          </a:stretch>
        </p:blipFill>
        <p:spPr>
          <a:xfrm>
            <a:off x="120650" y="2498090"/>
            <a:ext cx="3921760" cy="3397885"/>
          </a:xfrm>
          <a:prstGeom prst="rect">
            <a:avLst/>
          </a:prstGeom>
        </p:spPr>
      </p:pic>
      <p:sp>
        <p:nvSpPr>
          <p:cNvPr id="5" name="标题 4"/>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3" name="文本框 2"/>
          <p:cNvSpPr txBox="1"/>
          <p:nvPr/>
        </p:nvSpPr>
        <p:spPr>
          <a:xfrm>
            <a:off x="229235" y="886460"/>
            <a:ext cx="11834495" cy="1365885"/>
          </a:xfrm>
          <a:prstGeom prst="rect">
            <a:avLst/>
          </a:prstGeom>
          <a:noFill/>
        </p:spPr>
        <p:txBody>
          <a:bodyPr wrap="square" rtlCol="0" anchor="t">
            <a:noAutofit/>
          </a:bodyPr>
          <a:p>
            <a:pPr algn="l">
              <a:lnSpc>
                <a:spcPct val="120000"/>
              </a:lnSpc>
              <a:buClrTx/>
              <a:buSzTx/>
              <a:buFont typeface="Arial" panose="020B0604020202020204" pitchFamily="34" charset="0"/>
              <a:buNone/>
            </a:pPr>
            <a:r>
              <a:rPr lang="en-US" altLang="zh-CN" sz="2800" b="1">
                <a:latin typeface="Calibri" panose="020F0502020204030204" charset="0"/>
                <a:ea typeface="微软雅黑" panose="020B0503020204020204" charset="-122"/>
                <a:cs typeface="Calibri" panose="020F0502020204030204" charset="0"/>
                <a:sym typeface="+mn-ea"/>
              </a:rPr>
              <a:t>Exceptions in Readability Metrics  </a:t>
            </a:r>
            <a:endParaRPr lang="en-US" altLang="zh-CN" sz="2800" b="1">
              <a:latin typeface="Calibri" panose="020F0502020204030204" charset="0"/>
              <a:ea typeface="微软雅黑" panose="020B0503020204020204" charset="-122"/>
              <a:cs typeface="Calibri" panose="020F0502020204030204" charset="0"/>
              <a:sym typeface="+mn-ea"/>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As AI participation increases, readability first decreases and then increases, so the order is AI-dominant / human-dominant.  </a:t>
            </a:r>
            <a:endParaRPr lang="en-US" altLang="zh-CN" sz="2000">
              <a:latin typeface="Calibri" panose="020F0502020204030204" charset="0"/>
              <a:ea typeface="微软雅黑" panose="020B0503020204020204" charset="-122"/>
              <a:cs typeface="Calibri" panose="020F0502020204030204" charset="0"/>
              <a:sym typeface="+mn-ea"/>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Speculation: AI may be better at generating content with higher consistency (variance: AI-dominant &gt; human-dominant). </a:t>
            </a:r>
            <a:endParaRPr lang="en-US" altLang="zh-CN" sz="2000">
              <a:latin typeface="Calibri" panose="020F0502020204030204" charset="0"/>
              <a:ea typeface="微软雅黑" panose="020B0503020204020204" charset="-122"/>
              <a:cs typeface="Calibri" panose="020F0502020204030204" charset="0"/>
              <a:sym typeface="+mn-ea"/>
            </a:endParaRPr>
          </a:p>
        </p:txBody>
      </p:sp>
      <p:pic>
        <p:nvPicPr>
          <p:cNvPr id="8" name="图片 7" descr="frequency"/>
          <p:cNvPicPr>
            <a:picLocks noChangeAspect="1"/>
          </p:cNvPicPr>
          <p:nvPr/>
        </p:nvPicPr>
        <p:blipFill>
          <a:blip r:embed="rId1"/>
          <a:stretch>
            <a:fillRect/>
          </a:stretch>
        </p:blipFill>
        <p:spPr>
          <a:xfrm>
            <a:off x="1576070" y="3103245"/>
            <a:ext cx="7829550" cy="3435985"/>
          </a:xfrm>
          <a:prstGeom prst="rect">
            <a:avLst/>
          </a:prstGeom>
        </p:spPr>
      </p:pic>
      <p:pic>
        <p:nvPicPr>
          <p:cNvPr id="9" name="图片 8"/>
          <p:cNvPicPr>
            <a:picLocks noChangeAspect="1"/>
          </p:cNvPicPr>
          <p:nvPr/>
        </p:nvPicPr>
        <p:blipFill>
          <a:blip r:embed="rId2"/>
          <a:stretch>
            <a:fillRect/>
          </a:stretch>
        </p:blipFill>
        <p:spPr>
          <a:xfrm>
            <a:off x="5043805" y="3033395"/>
            <a:ext cx="4032250" cy="3448050"/>
          </a:xfrm>
          <a:prstGeom prst="rect">
            <a:avLst/>
          </a:prstGeom>
        </p:spPr>
      </p:pic>
      <p:pic>
        <p:nvPicPr>
          <p:cNvPr id="10" name="图片 9"/>
          <p:cNvPicPr>
            <a:picLocks noChangeAspect="1"/>
          </p:cNvPicPr>
          <p:nvPr/>
        </p:nvPicPr>
        <p:blipFill>
          <a:blip r:embed="rId3"/>
          <a:stretch>
            <a:fillRect/>
          </a:stretch>
        </p:blipFill>
        <p:spPr>
          <a:xfrm>
            <a:off x="7307580" y="2766060"/>
            <a:ext cx="3955415" cy="3446145"/>
          </a:xfrm>
          <a:prstGeom prst="rect">
            <a:avLst/>
          </a:prstGeom>
        </p:spPr>
      </p:pic>
      <p:sp>
        <p:nvSpPr>
          <p:cNvPr id="6" name="标题 5"/>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3" name="文本框 2"/>
          <p:cNvSpPr txBox="1"/>
          <p:nvPr/>
        </p:nvSpPr>
        <p:spPr>
          <a:xfrm>
            <a:off x="327025" y="962025"/>
            <a:ext cx="10729595" cy="1120140"/>
          </a:xfrm>
          <a:prstGeom prst="rect">
            <a:avLst/>
          </a:prstGeom>
          <a:noFill/>
        </p:spPr>
        <p:txBody>
          <a:bodyPr wrap="square" rtlCol="0">
            <a:noAutofit/>
          </a:bodyPr>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Q5: Do the documents for each topic follow this pattern?  </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R5: There are significant differences between various topics — further explanation of the reasons why different studies have reached conflicting conclusions.  </a:t>
            </a:r>
            <a:endParaRPr lang="en-US" altLang="zh-CN" sz="2000">
              <a:latin typeface="Calibri" panose="020F0502020204030204" charset="0"/>
              <a:ea typeface="微软雅黑" panose="020B0503020204020204" charset="-122"/>
              <a:cs typeface="Calibri" panose="020F0502020204030204" charset="0"/>
            </a:endParaRPr>
          </a:p>
        </p:txBody>
      </p:sp>
      <p:pic>
        <p:nvPicPr>
          <p:cNvPr id="7" name="图片 6" descr="linguistic_results (1)"/>
          <p:cNvPicPr>
            <a:picLocks noChangeAspect="1"/>
          </p:cNvPicPr>
          <p:nvPr/>
        </p:nvPicPr>
        <p:blipFill>
          <a:blip r:embed="rId1"/>
          <a:stretch>
            <a:fillRect/>
          </a:stretch>
        </p:blipFill>
        <p:spPr>
          <a:xfrm>
            <a:off x="6275070" y="2301240"/>
            <a:ext cx="5353050" cy="3772535"/>
          </a:xfrm>
          <a:prstGeom prst="rect">
            <a:avLst/>
          </a:prstGeom>
        </p:spPr>
      </p:pic>
      <p:sp>
        <p:nvSpPr>
          <p:cNvPr id="8" name="文本框 7"/>
          <p:cNvSpPr txBox="1"/>
          <p:nvPr/>
        </p:nvSpPr>
        <p:spPr>
          <a:xfrm>
            <a:off x="1080135" y="6018530"/>
            <a:ext cx="4088130" cy="645160"/>
          </a:xfrm>
          <a:prstGeom prst="rect">
            <a:avLst/>
          </a:prstGeom>
          <a:noFill/>
        </p:spPr>
        <p:txBody>
          <a:bodyPr wrap="square" rtlCol="0">
            <a:spAutoFit/>
          </a:bodyPr>
          <a:p>
            <a:pPr algn="ctr"/>
            <a:r>
              <a:rPr lang="en-US" altLang="zh-CN" b="1">
                <a:ea typeface="+mn-lt"/>
              </a:rPr>
              <a:t>Trends of content diversity metrics across documents of different topics  </a:t>
            </a:r>
            <a:endParaRPr lang="en-US" altLang="zh-CN" b="1">
              <a:ea typeface="+mn-lt"/>
            </a:endParaRPr>
          </a:p>
        </p:txBody>
      </p:sp>
      <p:sp>
        <p:nvSpPr>
          <p:cNvPr id="11" name="文本框 10"/>
          <p:cNvSpPr txBox="1"/>
          <p:nvPr/>
        </p:nvSpPr>
        <p:spPr>
          <a:xfrm>
            <a:off x="6586220" y="6018530"/>
            <a:ext cx="4921885" cy="922020"/>
          </a:xfrm>
          <a:prstGeom prst="rect">
            <a:avLst/>
          </a:prstGeom>
          <a:noFill/>
        </p:spPr>
        <p:txBody>
          <a:bodyPr wrap="square" rtlCol="0">
            <a:spAutoFit/>
          </a:bodyPr>
          <a:p>
            <a:pPr algn="ctr"/>
            <a:r>
              <a:rPr lang="en-US" altLang="zh-CN" b="1">
                <a:ea typeface="+mn-lt"/>
              </a:rPr>
              <a:t>Trends of language acceptability metrics across documents of different topics</a:t>
            </a:r>
            <a:endParaRPr lang="en-US" altLang="zh-CN" b="1">
              <a:ea typeface="+mn-lt"/>
            </a:endParaRPr>
          </a:p>
          <a:p>
            <a:pPr algn="ctr"/>
            <a:endParaRPr lang="en-US" altLang="zh-CN" b="1">
              <a:ea typeface="+mn-lt"/>
            </a:endParaRPr>
          </a:p>
        </p:txBody>
      </p:sp>
      <p:pic>
        <p:nvPicPr>
          <p:cNvPr id="2" name="图片 1"/>
          <p:cNvPicPr>
            <a:picLocks noChangeAspect="1"/>
          </p:cNvPicPr>
          <p:nvPr/>
        </p:nvPicPr>
        <p:blipFill>
          <a:blip r:embed="rId2"/>
          <a:stretch>
            <a:fillRect/>
          </a:stretch>
        </p:blipFill>
        <p:spPr>
          <a:xfrm>
            <a:off x="327025" y="2257425"/>
            <a:ext cx="5410200" cy="3816350"/>
          </a:xfrm>
          <a:prstGeom prst="rect">
            <a:avLst/>
          </a:prstGeom>
        </p:spPr>
      </p:pic>
      <p:sp>
        <p:nvSpPr>
          <p:cNvPr id="6" name="标题 5"/>
          <p:cNvSpPr/>
          <p:nvPr>
            <p:ph type="title"/>
          </p:nvPr>
        </p:nvSpPr>
        <p:spPr/>
        <p:txBody>
          <a:bodyPr/>
          <a:p>
            <a:r>
              <a:rPr lang="en-US" altLang="zh-CN">
                <a:latin typeface="微软雅黑" panose="020B0503020204020204" charset="-122"/>
              </a:rPr>
              <a:t>Results</a:t>
            </a:r>
            <a:endParaRPr lang="en-US" altLang="zh-CN">
              <a:latin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grpSp>
        <p:nvGrpSpPr>
          <p:cNvPr id="10" name="组合 10"/>
          <p:cNvGrpSpPr/>
          <p:nvPr/>
        </p:nvGrpSpPr>
        <p:grpSpPr bwMode="auto">
          <a:xfrm>
            <a:off x="9044897" y="768499"/>
            <a:ext cx="2870285" cy="748937"/>
            <a:chOff x="3491880" y="4869160"/>
            <a:chExt cx="2399916" cy="576064"/>
          </a:xfrm>
        </p:grpSpPr>
        <p:pic>
          <p:nvPicPr>
            <p:cNvPr id="11" name="Picture 2" descr="F:\P合工大logo\ps处理后\中英文.png"/>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4973590"/>
              <a:ext cx="1751844" cy="39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F:\P合工大logo\ps处理后\工大镂空最好.png"/>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4869160"/>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p:cNvSpPr txBox="1"/>
          <p:nvPr/>
        </p:nvSpPr>
        <p:spPr>
          <a:xfrm>
            <a:off x="240030" y="4145915"/>
            <a:ext cx="11517630" cy="2146300"/>
          </a:xfrm>
          <a:prstGeom prst="rect">
            <a:avLst/>
          </a:prstGeom>
          <a:noFill/>
        </p:spPr>
        <p:txBody>
          <a:bodyPr wrap="square" rtlCol="0" anchor="t">
            <a:noAutofit/>
          </a:bodyPr>
          <a:p>
            <a:pPr algn="l">
              <a:lnSpc>
                <a:spcPct val="140000"/>
              </a:lnSpc>
              <a:buClrTx/>
              <a:buSzTx/>
              <a:buFontTx/>
            </a:pPr>
            <a:r>
              <a:rPr lang="en-US" altLang="zh-CN" sz="2400" b="1">
                <a:latin typeface="Calibri" panose="020F0502020204030204" charset="0"/>
                <a:ea typeface="微软雅黑" panose="020B0503020204020204" charset="-122"/>
                <a:cs typeface="Calibri" panose="020F0502020204030204" charset="0"/>
                <a:sym typeface="+mn-ea"/>
              </a:rPr>
              <a:t>Limitations:</a:t>
            </a:r>
            <a:r>
              <a:rPr lang="en-US" altLang="zh-CN" sz="2000">
                <a:latin typeface="Calibri" panose="020F0502020204030204" charset="0"/>
                <a:ea typeface="微软雅黑" panose="020B0503020204020204" charset="-122"/>
                <a:cs typeface="Calibri" panose="020F0502020204030204" charset="0"/>
                <a:sym typeface="+mn-ea"/>
              </a:rPr>
              <a:t> </a:t>
            </a:r>
            <a:r>
              <a:rPr lang="en-US" altLang="zh-CN" sz="1600">
                <a:latin typeface="微软雅黑" panose="020B0503020204020204" charset="-122"/>
                <a:ea typeface="微软雅黑" panose="020B0503020204020204" charset="-122"/>
                <a:sym typeface="+mn-ea"/>
              </a:rPr>
              <a:t> </a:t>
            </a:r>
            <a:endParaRPr lang="en-US" altLang="zh-CN" sz="1600">
              <a:latin typeface="微软雅黑" panose="020B0503020204020204" charset="-122"/>
              <a:ea typeface="微软雅黑" panose="020B0503020204020204" charset="-122"/>
              <a:sym typeface="+mn-ea"/>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This work only shows a special case of collaboration, which means that human-write, GenAI-complement, which may can’t generalize to active collaboration.</a:t>
            </a:r>
            <a:endParaRPr lang="en-US" altLang="zh-CN" sz="2000">
              <a:latin typeface="Calibri" panose="020F0502020204030204" charset="0"/>
              <a:ea typeface="微软雅黑" panose="020B0503020204020204" charset="-122"/>
              <a:cs typeface="Calibri" panose="020F0502020204030204" charset="0"/>
              <a:sym typeface="+mn-ea"/>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Evaluation metrics is not comprehensive and typical. Pure automatic evaluation but not human evaluation or llm-as-a-judge, which may not show the precise results.</a:t>
            </a:r>
            <a:endParaRPr lang="en-US" altLang="zh-CN" sz="2000">
              <a:latin typeface="Calibri" panose="020F0502020204030204" charset="0"/>
              <a:ea typeface="微软雅黑" panose="020B0503020204020204" charset="-122"/>
              <a:cs typeface="Calibri" panose="020F0502020204030204" charset="0"/>
              <a:sym typeface="+mn-ea"/>
            </a:endParaRPr>
          </a:p>
        </p:txBody>
      </p:sp>
      <p:sp>
        <p:nvSpPr>
          <p:cNvPr id="6" name="文本框 5"/>
          <p:cNvSpPr txBox="1"/>
          <p:nvPr/>
        </p:nvSpPr>
        <p:spPr>
          <a:xfrm>
            <a:off x="240030" y="1492250"/>
            <a:ext cx="11210925" cy="1868170"/>
          </a:xfrm>
          <a:prstGeom prst="rect">
            <a:avLst/>
          </a:prstGeom>
          <a:noFill/>
        </p:spPr>
        <p:txBody>
          <a:bodyPr wrap="square" rtlCol="0">
            <a:noAutofit/>
          </a:bodyPr>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Different proportions of generative AI significantly impact the quality of generated content.  </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In most cases, human-AI collaboration outperforms pure human effort, which in turn outperforms pure AI; therefore, it is encouraged to use generative AI.  </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It is also advised to think independently and limit reliance on generative AI, as excessive use can lead to decreased quality, sometimes even worse than human-generated content.  </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2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impact of generative AI varies greatly across different fields, so specific analysis is needed for each particular case.</a:t>
            </a:r>
            <a:endParaRPr lang="en-US" altLang="zh-CN" sz="2000">
              <a:latin typeface="Calibri" panose="020F0502020204030204" charset="0"/>
              <a:ea typeface="微软雅黑" panose="020B0503020204020204" charset="-122"/>
              <a:cs typeface="Calibri" panose="020F0502020204030204" charset="0"/>
            </a:endParaRPr>
          </a:p>
        </p:txBody>
      </p:sp>
      <p:sp>
        <p:nvSpPr>
          <p:cNvPr id="7" name="文本框 6"/>
          <p:cNvSpPr txBox="1"/>
          <p:nvPr/>
        </p:nvSpPr>
        <p:spPr>
          <a:xfrm>
            <a:off x="240030" y="904240"/>
            <a:ext cx="4064000" cy="534035"/>
          </a:xfrm>
          <a:prstGeom prst="rect">
            <a:avLst/>
          </a:prstGeom>
          <a:noFill/>
        </p:spPr>
        <p:txBody>
          <a:bodyPr wrap="square" rtlCol="0">
            <a:spAutoFit/>
          </a:bodyPr>
          <a:p>
            <a:pPr algn="l">
              <a:lnSpc>
                <a:spcPct val="120000"/>
              </a:lnSpc>
              <a:buClrTx/>
              <a:buSzTx/>
              <a:buNone/>
            </a:pPr>
            <a:r>
              <a:rPr lang="en-US" altLang="zh-CN" sz="2400" b="1">
                <a:latin typeface="Calibri" panose="020F0502020204030204" charset="0"/>
                <a:ea typeface="微软雅黑" panose="020B0503020204020204" charset="-122"/>
                <a:cs typeface="Calibri" panose="020F0502020204030204" charset="0"/>
              </a:rPr>
              <a:t>Key Insights:</a:t>
            </a:r>
            <a:endParaRPr lang="en-US" altLang="zh-CN" sz="2400" b="1">
              <a:latin typeface="Calibri" panose="020F0502020204030204" charset="0"/>
              <a:ea typeface="微软雅黑" panose="020B0503020204020204" charset="-122"/>
              <a:cs typeface="Calibri" panose="020F0502020204030204" charset="0"/>
            </a:endParaRPr>
          </a:p>
        </p:txBody>
      </p:sp>
      <p:sp>
        <p:nvSpPr>
          <p:cNvPr id="5" name="标题 4"/>
          <p:cNvSpPr/>
          <p:nvPr>
            <p:ph type="title"/>
          </p:nvPr>
        </p:nvSpPr>
        <p:spPr/>
        <p:txBody>
          <a:bodyPr/>
          <a:p>
            <a:r>
              <a:rPr lang="en-US" altLang="zh-CN">
                <a:latin typeface="微软雅黑" panose="020B0503020204020204" charset="-122"/>
              </a:rPr>
              <a:t>Conclusions</a:t>
            </a:r>
            <a:endParaRPr lang="en-US" altLang="zh-CN">
              <a:latin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2" name="文本框 1"/>
          <p:cNvSpPr txBox="1"/>
          <p:nvPr/>
        </p:nvSpPr>
        <p:spPr>
          <a:xfrm>
            <a:off x="80010" y="727710"/>
            <a:ext cx="11944985" cy="5862320"/>
          </a:xfrm>
          <a:prstGeom prst="rect">
            <a:avLst/>
          </a:prstGeom>
          <a:noFill/>
        </p:spPr>
        <p:txBody>
          <a:bodyPr wrap="square" rtlCol="0">
            <a:noAutofit/>
          </a:bodyPr>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 Schreiner M (2023) Gpt-4 beats nearly 2,700 students in creative thinking. The Decoder URL https://the-decoder.com/gpt-4-beats-nearly-2700-students-in-creative-thinking/.</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[2] Cheng L, Li X, Bing L (2023) Is gpt-4 a good data analyst? arXiv preprint arXiv:2305.15038.</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[3]  Wach, K., Duong, C.D., Ejdys, J., Kazlauskait</a:t>
            </a:r>
            <a:r>
              <a:rPr lang="en-US" altLang="en-US" sz="1000">
                <a:latin typeface="微软雅黑" panose="020B0503020204020204" charset="-122"/>
                <a:ea typeface="微软雅黑" panose="020B0503020204020204" charset="-122"/>
                <a:cs typeface="宋体" panose="02010600030101010101" pitchFamily="2" charset="-122"/>
              </a:rPr>
              <a:t>ė</a:t>
            </a:r>
            <a:r>
              <a:rPr lang="en-US" altLang="zh-CN" sz="1000">
                <a:latin typeface="微软雅黑" panose="020B0503020204020204" charset="-122"/>
                <a:ea typeface="微软雅黑" panose="020B0503020204020204" charset="-122"/>
                <a:cs typeface="宋体" panose="02010600030101010101" pitchFamily="2" charset="-122"/>
              </a:rPr>
              <a:t>, R., Korzynski, P., Mazurek, G., Paliszkiewicz, J.,&amp; Ziemba, E. (2023). The dark side of generative artificial intelligence: A critical analysis of controversies and risks of ChatGPT. Entrepreneurial Business and Economics Review, 11(2), 7-24. </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[4] Shakked Noy and Whitney Zhang. Experimental evidence on the productivity effects of generative artificial intelligence. Science, 381(6654):187–192, July 2023. doi: 10.1126/science.adh2586.</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[5]  Longoni, C., Fradkin, A., Cian, L., &amp; Pennycook, G. (2022, June). News from generative artificial intelligence is believed less. In Proceedings of the 2022 ACM Conference on Fairness, Accountability, and Transparency (pp. 97-106).</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[6] Vaccaro, M., Almaatouq, A., &amp; Malone, T. When combinations of humans and AI are useful: A systematic review and meta-analysis[J]. Nature Human Behaviour, 2024: 1-11</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[7] Lu, T., &amp; Zhang, Y. (2024). 1+ 1&gt; 2? information, humans, and machines. Information Systems Research.</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[8] Chen Z, Chan J (2023) Large language model in creative work: The role of collaboration modality and user expertise. Available at SSRN 4575598</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[9] Zhou, E., &amp; Lee, D. (2024). Generative ai, human creativity, and art. Eric Zhou, Dokyun Lee, Generative artificial intelligence, human creativity, and art, PNAS Nexus, 3(3).</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[10] Wang, W., Yang, M., &amp; Sun, T. (2023). Human-AI co-creation in product ideation: The dual view of quality and diversity. Available at SSRN 4668241.</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[11] Tyna Eloundou, Sam Manning, Pamela Mishkin, and Daniel Rock. GPTs are GPTs: An Early Look at the Labor Market Impact Potential of Large Language Models, March 2023.</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[12] Padmakumar V, He H (2023) Does writing with language models reduce content diversity? arXiv preprint arXiv:2309.05196 .</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[13] Dugan, L., Ippolito, D., Kirubarajan, A., Shi, S., &amp; Callison-Burch, C. (2023, June). Real or fake text?: Investigating human ability to detect boundaries between human-written and machine-generated text. In</a:t>
            </a:r>
            <a:r>
              <a:rPr lang="en-US" altLang="en-US" sz="1000">
                <a:latin typeface="微软雅黑" panose="020B0503020204020204" charset="-122"/>
                <a:ea typeface="微软雅黑" panose="020B0503020204020204" charset="-122"/>
                <a:cs typeface="宋体" panose="02010600030101010101" pitchFamily="2" charset="-122"/>
              </a:rPr>
              <a:t> </a:t>
            </a:r>
            <a:r>
              <a:rPr lang="en-US" altLang="zh-CN" sz="1000">
                <a:latin typeface="微软雅黑" panose="020B0503020204020204" charset="-122"/>
                <a:ea typeface="微软雅黑" panose="020B0503020204020204" charset="-122"/>
                <a:cs typeface="宋体" panose="02010600030101010101" pitchFamily="2" charset="-122"/>
              </a:rPr>
              <a:t>Proceedings of the AAAI Conference on Artificial Intelligence</a:t>
            </a:r>
            <a:r>
              <a:rPr lang="en-US" altLang="en-US" sz="1000">
                <a:latin typeface="微软雅黑" panose="020B0503020204020204" charset="-122"/>
                <a:ea typeface="微软雅黑" panose="020B0503020204020204" charset="-122"/>
                <a:cs typeface="宋体" panose="02010600030101010101" pitchFamily="2" charset="-122"/>
              </a:rPr>
              <a:t> </a:t>
            </a:r>
            <a:r>
              <a:rPr lang="en-US" altLang="zh-CN" sz="1000">
                <a:latin typeface="微软雅黑" panose="020B0503020204020204" charset="-122"/>
                <a:ea typeface="微软雅黑" panose="020B0503020204020204" charset="-122"/>
                <a:cs typeface="宋体" panose="02010600030101010101" pitchFamily="2" charset="-122"/>
              </a:rPr>
              <a:t>(Vol. 37, No. 11, pp. 12763-12771).</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[14] Zhao, W., Wang, W., &amp; Viswanathan, S. (2024). Spillover Effects of Generative AI on Human-Generated Content Creation: Evidence from a Crowd-Sourcing Design Platform. Available at SSRN 4693181.</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[15] </a:t>
            </a:r>
            <a:r>
              <a:rPr lang="en-US" altLang="en-US" sz="1000">
                <a:latin typeface="微软雅黑" panose="020B0503020204020204" charset="-122"/>
                <a:ea typeface="微软雅黑" panose="020B0503020204020204" charset="-122"/>
                <a:cs typeface="宋体" panose="02010600030101010101" pitchFamily="2" charset="-122"/>
              </a:rPr>
              <a:t>Ü</a:t>
            </a:r>
            <a:r>
              <a:rPr lang="en-US" altLang="zh-CN" sz="1000">
                <a:latin typeface="微软雅黑" panose="020B0503020204020204" charset="-122"/>
                <a:ea typeface="微软雅黑" panose="020B0503020204020204" charset="-122"/>
                <a:cs typeface="宋体" panose="02010600030101010101" pitchFamily="2" charset="-122"/>
              </a:rPr>
              <a:t>y</a:t>
            </a:r>
            <a:r>
              <a:rPr lang="en-US" altLang="en-US" sz="1000">
                <a:latin typeface="微软雅黑" panose="020B0503020204020204" charset="-122"/>
                <a:ea typeface="微软雅黑" panose="020B0503020204020204" charset="-122"/>
                <a:cs typeface="宋体" panose="02010600030101010101" pitchFamily="2" charset="-122"/>
              </a:rPr>
              <a:t>ü</a:t>
            </a:r>
            <a:r>
              <a:rPr lang="en-US" altLang="zh-CN" sz="1000">
                <a:latin typeface="微软雅黑" panose="020B0503020204020204" charset="-122"/>
                <a:ea typeface="微软雅黑" panose="020B0503020204020204" charset="-122"/>
                <a:cs typeface="宋体" panose="02010600030101010101" pitchFamily="2" charset="-122"/>
              </a:rPr>
              <a:t>k, C., Rov</a:t>
            </a:r>
            <a:r>
              <a:rPr lang="en-US" altLang="en-US" sz="1000">
                <a:latin typeface="微软雅黑" panose="020B0503020204020204" charset="-122"/>
                <a:ea typeface="微软雅黑" panose="020B0503020204020204" charset="-122"/>
                <a:cs typeface="宋体" panose="02010600030101010101" pitchFamily="2" charset="-122"/>
              </a:rPr>
              <a:t>ó</a:t>
            </a:r>
            <a:r>
              <a:rPr lang="en-US" altLang="zh-CN" sz="1000">
                <a:latin typeface="微软雅黑" panose="020B0503020204020204" charset="-122"/>
                <a:ea typeface="微软雅黑" panose="020B0503020204020204" charset="-122"/>
                <a:cs typeface="宋体" panose="02010600030101010101" pitchFamily="2" charset="-122"/>
              </a:rPr>
              <a:t>, D., Kolli, S., Varol, R., Groh, G., &amp; Dementieva, D. (2024). Crafting Tomorrow's Headlines: Neural News Generation and Detection in English, Turkish, Hungarian, and Persian. arXiv preprint arXiv:2408.10724.</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[16] https://huggingface.co/textattack/bert-base-uncased-CoLA</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[17] Wang, W., &amp; Li, B. (2024). Learning Personalized Privacy Preference From Public Data. Information Systems Research.</a:t>
            </a:r>
            <a:endParaRPr lang="en-US" altLang="zh-CN" sz="1000">
              <a:latin typeface="微软雅黑" panose="020B0503020204020204" charset="-122"/>
              <a:ea typeface="微软雅黑" panose="020B0503020204020204" charset="-122"/>
              <a:cs typeface="宋体" panose="02010600030101010101" pitchFamily="2" charset="-122"/>
            </a:endParaRPr>
          </a:p>
          <a:p>
            <a:pPr indent="0">
              <a:lnSpc>
                <a:spcPct val="150000"/>
              </a:lnSpc>
              <a:buFont typeface="Arial" panose="020B0604020202020204" pitchFamily="34" charset="0"/>
              <a:buNone/>
            </a:pPr>
            <a:r>
              <a:rPr lang="en-US" altLang="zh-CN" sz="1000">
                <a:latin typeface="微软雅黑" panose="020B0503020204020204" charset="-122"/>
                <a:ea typeface="微软雅黑" panose="020B0503020204020204" charset="-122"/>
                <a:cs typeface="宋体" panose="02010600030101010101" pitchFamily="2" charset="-122"/>
              </a:rPr>
              <a:t>[18] Hartmann J (2022) Emotion english distilroberta-base. https://huggingface.co/j-hartmann/emotion-english-distilroberta-base/.</a:t>
            </a:r>
            <a:endParaRPr lang="en-US" altLang="zh-CN" sz="1000">
              <a:latin typeface="微软雅黑" panose="020B0503020204020204" charset="-122"/>
              <a:ea typeface="微软雅黑" panose="020B0503020204020204" charset="-122"/>
              <a:cs typeface="宋体" panose="02010600030101010101" pitchFamily="2" charset="-122"/>
            </a:endParaRPr>
          </a:p>
          <a:p>
            <a:pPr marL="285750" indent="-285750">
              <a:lnSpc>
                <a:spcPct val="150000"/>
              </a:lnSpc>
              <a:buFont typeface="Arial" panose="020B0604020202020204" pitchFamily="34" charset="0"/>
              <a:buChar char="•"/>
            </a:pPr>
            <a:endParaRPr lang="en-US" altLang="zh-CN" sz="1000">
              <a:latin typeface="微软雅黑" panose="020B0503020204020204" charset="-122"/>
              <a:ea typeface="微软雅黑" panose="020B0503020204020204" charset="-122"/>
              <a:cs typeface="宋体" panose="02010600030101010101" pitchFamily="2" charset="-122"/>
            </a:endParaRPr>
          </a:p>
        </p:txBody>
      </p:sp>
      <p:sp>
        <p:nvSpPr>
          <p:cNvPr id="5" name="标题 4"/>
          <p:cNvSpPr/>
          <p:nvPr>
            <p:ph type="title"/>
          </p:nvPr>
        </p:nvSpPr>
        <p:spPr/>
        <p:txBody>
          <a:bodyPr/>
          <a:p>
            <a:r>
              <a:rPr lang="en-US" altLang="zh-CN">
                <a:latin typeface="微软雅黑" panose="020B0503020204020204" charset="-122"/>
              </a:rPr>
              <a:t>Selected References</a:t>
            </a:r>
            <a:endParaRPr lang="en-US" altLang="zh-CN">
              <a:latin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pic>
        <p:nvPicPr>
          <p:cNvPr id="2" name="图片 1" descr="tf-idf story"/>
          <p:cNvPicPr/>
          <p:nvPr/>
        </p:nvPicPr>
        <p:blipFill>
          <a:blip r:embed="rId1"/>
          <a:stretch>
            <a:fillRect/>
          </a:stretch>
        </p:blipFill>
        <p:spPr>
          <a:xfrm>
            <a:off x="6626225" y="3942080"/>
            <a:ext cx="5400000" cy="2520000"/>
          </a:xfrm>
          <a:prstGeom prst="rect">
            <a:avLst/>
          </a:prstGeom>
        </p:spPr>
      </p:pic>
      <p:pic>
        <p:nvPicPr>
          <p:cNvPr id="3" name="图片 2" descr="tf-idf news "/>
          <p:cNvPicPr/>
          <p:nvPr/>
        </p:nvPicPr>
        <p:blipFill>
          <a:blip r:embed="rId2"/>
          <a:stretch>
            <a:fillRect/>
          </a:stretch>
        </p:blipFill>
        <p:spPr>
          <a:xfrm>
            <a:off x="6527165" y="1102360"/>
            <a:ext cx="5400000" cy="2520000"/>
          </a:xfrm>
          <a:prstGeom prst="rect">
            <a:avLst/>
          </a:prstGeom>
        </p:spPr>
      </p:pic>
      <p:pic>
        <p:nvPicPr>
          <p:cNvPr id="5" name="图片 4" descr="tf-idf recipes "/>
          <p:cNvPicPr/>
          <p:nvPr/>
        </p:nvPicPr>
        <p:blipFill>
          <a:blip r:embed="rId3"/>
          <a:stretch>
            <a:fillRect/>
          </a:stretch>
        </p:blipFill>
        <p:spPr>
          <a:xfrm>
            <a:off x="163195" y="1061720"/>
            <a:ext cx="5400000" cy="2520000"/>
          </a:xfrm>
          <a:prstGeom prst="rect">
            <a:avLst/>
          </a:prstGeom>
        </p:spPr>
      </p:pic>
      <p:pic>
        <p:nvPicPr>
          <p:cNvPr id="7" name="图片 6" descr="tf-idf president (1)"/>
          <p:cNvPicPr/>
          <p:nvPr/>
        </p:nvPicPr>
        <p:blipFill>
          <a:blip r:embed="rId4"/>
          <a:stretch>
            <a:fillRect/>
          </a:stretch>
        </p:blipFill>
        <p:spPr>
          <a:xfrm>
            <a:off x="163195" y="3978910"/>
            <a:ext cx="5400000" cy="2520000"/>
          </a:xfrm>
          <a:prstGeom prst="rect">
            <a:avLst/>
          </a:prstGeom>
        </p:spPr>
      </p:pic>
      <p:sp>
        <p:nvSpPr>
          <p:cNvPr id="8" name="文本框 7"/>
          <p:cNvSpPr txBox="1"/>
          <p:nvPr/>
        </p:nvSpPr>
        <p:spPr>
          <a:xfrm>
            <a:off x="838835" y="734060"/>
            <a:ext cx="4611370" cy="706755"/>
          </a:xfrm>
          <a:prstGeom prst="rect">
            <a:avLst/>
          </a:prstGeom>
          <a:noFill/>
        </p:spPr>
        <p:txBody>
          <a:bodyPr wrap="square" rtlCol="0">
            <a:spAutoFit/>
          </a:bodyPr>
          <a:p>
            <a:pPr indent="0" algn="ctr">
              <a:buFont typeface="Arial" panose="020B0604020202020204" pitchFamily="34" charset="0"/>
              <a:buNone/>
            </a:pPr>
            <a:r>
              <a:rPr lang="en-US" altLang="zh-CN" sz="2000">
                <a:latin typeface="Calibri" panose="020F0502020204030204" charset="0"/>
                <a:ea typeface="微软雅黑" panose="020B0503020204020204" charset="-122"/>
                <a:cs typeface="Calibri" panose="020F0502020204030204" charset="0"/>
              </a:rPr>
              <a:t>TF-IDF analysis results for recipes  </a:t>
            </a:r>
            <a:endParaRPr lang="en-US" altLang="zh-CN" sz="2000">
              <a:latin typeface="Calibri" panose="020F0502020204030204" charset="0"/>
              <a:ea typeface="微软雅黑" panose="020B0503020204020204" charset="-122"/>
              <a:cs typeface="Calibri" panose="020F0502020204030204" charset="0"/>
            </a:endParaRPr>
          </a:p>
          <a:p>
            <a:pPr indent="0" algn="ctr">
              <a:buFont typeface="Arial" panose="020B0604020202020204" pitchFamily="34" charset="0"/>
              <a:buNone/>
            </a:pPr>
            <a:endParaRPr lang="en-US" altLang="zh-CN" sz="2000">
              <a:latin typeface="Calibri" panose="020F0502020204030204" charset="0"/>
              <a:ea typeface="微软雅黑" panose="020B0503020204020204" charset="-122"/>
              <a:cs typeface="Calibri" panose="020F0502020204030204" charset="0"/>
            </a:endParaRPr>
          </a:p>
        </p:txBody>
      </p:sp>
      <p:sp>
        <p:nvSpPr>
          <p:cNvPr id="11" name="文本框 10"/>
          <p:cNvSpPr txBox="1"/>
          <p:nvPr/>
        </p:nvSpPr>
        <p:spPr>
          <a:xfrm>
            <a:off x="348615" y="3543300"/>
            <a:ext cx="5509260" cy="706755"/>
          </a:xfrm>
          <a:prstGeom prst="rect">
            <a:avLst/>
          </a:prstGeom>
          <a:noFill/>
        </p:spPr>
        <p:txBody>
          <a:bodyPr wrap="square" rtlCol="0">
            <a:spAutoFit/>
          </a:bodyPr>
          <a:p>
            <a:pPr algn="ctr">
              <a:buClrTx/>
              <a:buSzTx/>
              <a:buFont typeface="Arial" panose="020B0604020202020204" pitchFamily="34" charset="0"/>
              <a:buNone/>
            </a:pPr>
            <a:r>
              <a:rPr lang="en-US" altLang="zh-CN" sz="2000">
                <a:latin typeface="Calibri" panose="020F0502020204030204" charset="0"/>
                <a:ea typeface="微软雅黑" panose="020B0503020204020204" charset="-122"/>
                <a:cs typeface="Calibri" panose="020F0502020204030204" charset="0"/>
                <a:sym typeface="+mn-ea"/>
              </a:rPr>
              <a:t>TF-IDF analysis results for presidential speeches </a:t>
            </a:r>
            <a:endParaRPr lang="en-US" altLang="zh-CN" sz="2000">
              <a:latin typeface="Calibri" panose="020F0502020204030204" charset="0"/>
              <a:ea typeface="微软雅黑" panose="020B0503020204020204" charset="-122"/>
              <a:cs typeface="Calibri" panose="020F0502020204030204" charset="0"/>
            </a:endParaRPr>
          </a:p>
          <a:p>
            <a:pPr indent="0" algn="ctr">
              <a:buClrTx/>
              <a:buSzTx/>
              <a:buFont typeface="Arial" panose="020B0604020202020204" pitchFamily="34" charset="0"/>
              <a:buNone/>
            </a:pPr>
            <a:endParaRPr lang="zh-CN" altLang="en-US" sz="2000" b="1">
              <a:ea typeface="+mn-lt"/>
            </a:endParaRPr>
          </a:p>
        </p:txBody>
      </p:sp>
      <p:sp>
        <p:nvSpPr>
          <p:cNvPr id="6" name="文本框 5"/>
          <p:cNvSpPr txBox="1"/>
          <p:nvPr/>
        </p:nvSpPr>
        <p:spPr>
          <a:xfrm>
            <a:off x="6134735" y="734060"/>
            <a:ext cx="6057900" cy="706755"/>
          </a:xfrm>
          <a:prstGeom prst="rect">
            <a:avLst/>
          </a:prstGeom>
          <a:noFill/>
        </p:spPr>
        <p:txBody>
          <a:bodyPr wrap="square" rtlCol="0">
            <a:spAutoFit/>
          </a:bodyPr>
          <a:p>
            <a:pPr algn="ctr">
              <a:buClrTx/>
              <a:buSzTx/>
              <a:buFont typeface="Arial" panose="020B0604020202020204" pitchFamily="34" charset="0"/>
              <a:buNone/>
            </a:pPr>
            <a:r>
              <a:rPr lang="en-US" altLang="zh-CN" sz="2000">
                <a:latin typeface="Calibri" panose="020F0502020204030204" charset="0"/>
                <a:ea typeface="微软雅黑" panose="020B0503020204020204" charset="-122"/>
                <a:cs typeface="Calibri" panose="020F0502020204030204" charset="0"/>
                <a:sym typeface="+mn-ea"/>
              </a:rPr>
              <a:t>TF-IDF analysis results for New York Times news articles</a:t>
            </a:r>
            <a:endParaRPr lang="en-US" altLang="zh-CN" sz="2000">
              <a:latin typeface="Calibri" panose="020F0502020204030204" charset="0"/>
              <a:ea typeface="微软雅黑" panose="020B0503020204020204" charset="-122"/>
              <a:cs typeface="Calibri" panose="020F0502020204030204" charset="0"/>
            </a:endParaRPr>
          </a:p>
          <a:p>
            <a:pPr algn="ctr">
              <a:buClrTx/>
              <a:buSzTx/>
              <a:buFont typeface="Arial" panose="020B0604020202020204" pitchFamily="34" charset="0"/>
              <a:buNone/>
            </a:pPr>
            <a:endParaRPr lang="en-US" altLang="zh-CN" sz="2000">
              <a:latin typeface="Calibri" panose="020F0502020204030204" charset="0"/>
              <a:ea typeface="微软雅黑" panose="020B0503020204020204" charset="-122"/>
              <a:cs typeface="Calibri" panose="020F0502020204030204" charset="0"/>
            </a:endParaRPr>
          </a:p>
        </p:txBody>
      </p:sp>
      <p:sp>
        <p:nvSpPr>
          <p:cNvPr id="12" name="文本框 11"/>
          <p:cNvSpPr txBox="1"/>
          <p:nvPr/>
        </p:nvSpPr>
        <p:spPr>
          <a:xfrm>
            <a:off x="6134100" y="3543300"/>
            <a:ext cx="5849620" cy="398780"/>
          </a:xfrm>
          <a:prstGeom prst="rect">
            <a:avLst/>
          </a:prstGeom>
          <a:noFill/>
        </p:spPr>
        <p:txBody>
          <a:bodyPr wrap="square" rtlCol="0">
            <a:spAutoFit/>
          </a:bodyPr>
          <a:p>
            <a:pPr algn="ctr">
              <a:buClrTx/>
              <a:buSzTx/>
              <a:buFont typeface="Arial" panose="020B0604020202020204" pitchFamily="34" charset="0"/>
              <a:buNone/>
            </a:pPr>
            <a:r>
              <a:rPr lang="en-US" altLang="zh-CN" sz="2000">
                <a:latin typeface="Calibri" panose="020F0502020204030204" charset="0"/>
                <a:ea typeface="微软雅黑" panose="020B0503020204020204" charset="-122"/>
                <a:cs typeface="Calibri" panose="020F0502020204030204" charset="0"/>
                <a:sym typeface="+mn-ea"/>
              </a:rPr>
              <a:t>TF-IDF analysis results for short stories</a:t>
            </a:r>
            <a:endParaRPr lang="en-US" altLang="zh-CN" sz="2000">
              <a:latin typeface="Calibri" panose="020F0502020204030204" charset="0"/>
              <a:ea typeface="微软雅黑" panose="020B0503020204020204" charset="-122"/>
              <a:cs typeface="Calibri" panose="020F0502020204030204" charset="0"/>
            </a:endParaRPr>
          </a:p>
        </p:txBody>
      </p:sp>
      <p:sp>
        <p:nvSpPr>
          <p:cNvPr id="9" name="标题 8"/>
          <p:cNvSpPr/>
          <p:nvPr>
            <p:ph type="title"/>
          </p:nvPr>
        </p:nvSpPr>
        <p:spPr/>
        <p:txBody>
          <a:bodyPr/>
          <a:p>
            <a:r>
              <a:rPr lang="en-US" altLang="zh-CN">
                <a:latin typeface="微软雅黑" panose="020B0503020204020204" charset="-122"/>
              </a:rPr>
              <a:t>Appendix A: Basis of Data</a:t>
            </a:r>
            <a:endParaRPr lang="en-US" altLang="zh-CN">
              <a:latin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11" name="文本框 10"/>
          <p:cNvSpPr txBox="1"/>
          <p:nvPr/>
        </p:nvSpPr>
        <p:spPr>
          <a:xfrm>
            <a:off x="8673465" y="4424680"/>
            <a:ext cx="4064000" cy="368300"/>
          </a:xfrm>
          <a:prstGeom prst="rect">
            <a:avLst/>
          </a:prstGeom>
          <a:noFill/>
        </p:spPr>
        <p:txBody>
          <a:bodyPr wrap="square" rtlCol="0">
            <a:spAutoFit/>
          </a:bodyPr>
          <a:p>
            <a:endParaRPr lang="zh-CN" altLang="en-US"/>
          </a:p>
        </p:txBody>
      </p:sp>
      <p:sp>
        <p:nvSpPr>
          <p:cNvPr id="6" name="文本框 5"/>
          <p:cNvSpPr txBox="1"/>
          <p:nvPr/>
        </p:nvSpPr>
        <p:spPr>
          <a:xfrm>
            <a:off x="97790" y="908685"/>
            <a:ext cx="12005945" cy="4682490"/>
          </a:xfrm>
          <a:prstGeom prst="rect">
            <a:avLst/>
          </a:prstGeom>
          <a:noFill/>
        </p:spPr>
        <p:txBody>
          <a:bodyPr wrap="square" rtlCol="0">
            <a:noAutofit/>
          </a:bodyPr>
          <a:p>
            <a:pPr marL="342900" indent="-342900">
              <a:lnSpc>
                <a:spcPct val="130000"/>
              </a:lnSpc>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As generative AI becomes increasingly powerful, its capabilities are comparable to or even surpass human performance in various tasks</a:t>
            </a:r>
            <a:r>
              <a:rPr lang="en-US" altLang="zh-CN" sz="1400">
                <a:latin typeface="Calibri" panose="020F0502020204030204" charset="0"/>
                <a:ea typeface="微软雅黑" panose="020B0503020204020204" charset="-122"/>
                <a:cs typeface="Calibri" panose="020F0502020204030204" charset="0"/>
              </a:rPr>
              <a:t>[1][2]</a:t>
            </a:r>
            <a:r>
              <a:rPr lang="en-US" altLang="zh-CN" sz="2000">
                <a:latin typeface="Calibri" panose="020F0502020204030204" charset="0"/>
                <a:ea typeface="微软雅黑" panose="020B0503020204020204" charset="-122"/>
                <a:cs typeface="Calibri" panose="020F0502020204030204" charset="0"/>
              </a:rPr>
              <a:t>. However, directly applying pure AI can lead to numerous issues</a:t>
            </a:r>
            <a:r>
              <a:rPr lang="en-US" altLang="zh-CN" sz="1400">
                <a:latin typeface="Calibri" panose="020F0502020204030204" charset="0"/>
                <a:ea typeface="微软雅黑" panose="020B0503020204020204" charset="-122"/>
                <a:cs typeface="Calibri" panose="020F0502020204030204" charset="0"/>
              </a:rPr>
              <a:t>[2][3]</a:t>
            </a:r>
            <a:r>
              <a:rPr lang="en-US" altLang="zh-CN" sz="2000">
                <a:latin typeface="Calibri" panose="020F0502020204030204" charset="0"/>
                <a:ea typeface="微软雅黑" panose="020B0503020204020204" charset="-122"/>
                <a:cs typeface="Calibri" panose="020F0502020204030204" charset="0"/>
              </a:rPr>
              <a:t>. </a:t>
            </a:r>
            <a:endParaRPr lang="en-US" altLang="zh-CN" sz="2000">
              <a:latin typeface="Calibri" panose="020F0502020204030204" charset="0"/>
              <a:ea typeface="微软雅黑" panose="020B0503020204020204" charset="-122"/>
              <a:cs typeface="Calibri" panose="020F0502020204030204" charset="0"/>
            </a:endParaRPr>
          </a:p>
          <a:p>
            <a:pPr marL="342900" indent="-342900">
              <a:lnSpc>
                <a:spcPct val="130000"/>
              </a:lnSpc>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In certain fields and tasks, </a:t>
            </a:r>
            <a:r>
              <a:rPr lang="en-US" altLang="zh-CN" sz="2000" b="1">
                <a:latin typeface="Calibri" panose="020F0502020204030204" charset="0"/>
                <a:ea typeface="微软雅黑" panose="020B0503020204020204" charset="-122"/>
                <a:cs typeface="Calibri" panose="020F0502020204030204" charset="0"/>
              </a:rPr>
              <a:t>human-AI collaboration</a:t>
            </a:r>
            <a:r>
              <a:rPr lang="en-US" altLang="zh-CN" sz="2000">
                <a:latin typeface="Calibri" panose="020F0502020204030204" charset="0"/>
                <a:ea typeface="微软雅黑" panose="020B0503020204020204" charset="-122"/>
                <a:cs typeface="Calibri" panose="020F0502020204030204" charset="0"/>
              </a:rPr>
              <a:t> can produce content of higher quality than that created by humans alone</a:t>
            </a:r>
            <a:r>
              <a:rPr lang="en-US" altLang="zh-CN" sz="1400">
                <a:latin typeface="Calibri" panose="020F0502020204030204" charset="0"/>
                <a:ea typeface="微软雅黑" panose="020B0503020204020204" charset="-122"/>
                <a:cs typeface="Calibri" panose="020F0502020204030204" charset="0"/>
              </a:rPr>
              <a:t>[4]</a:t>
            </a:r>
            <a:r>
              <a:rPr lang="en-US" altLang="zh-CN" sz="2000">
                <a:latin typeface="Calibri" panose="020F0502020204030204" charset="0"/>
                <a:ea typeface="微软雅黑" panose="020B0503020204020204" charset="-122"/>
                <a:cs typeface="Calibri" panose="020F0502020204030204" charset="0"/>
              </a:rPr>
              <a:t>, although in some cases, the quality may be inferior</a:t>
            </a:r>
            <a:r>
              <a:rPr lang="en-US" altLang="zh-CN" sz="1400">
                <a:latin typeface="Calibri" panose="020F0502020204030204" charset="0"/>
                <a:ea typeface="微软雅黑" panose="020B0503020204020204" charset="-122"/>
                <a:cs typeface="Calibri" panose="020F0502020204030204" charset="0"/>
              </a:rPr>
              <a:t>[5][6]</a:t>
            </a:r>
            <a:r>
              <a:rPr lang="en-US" altLang="zh-CN" sz="2000">
                <a:latin typeface="Calibri" panose="020F0502020204030204" charset="0"/>
                <a:ea typeface="微软雅黑" panose="020B0503020204020204" charset="-122"/>
                <a:cs typeface="Calibri" panose="020F0502020204030204" charset="0"/>
              </a:rPr>
              <a:t>.</a:t>
            </a:r>
            <a:endParaRPr lang="en-US" altLang="zh-CN" sz="2000">
              <a:latin typeface="Calibri" panose="020F0502020204030204" charset="0"/>
              <a:ea typeface="微软雅黑" panose="020B0503020204020204" charset="-122"/>
              <a:cs typeface="Calibri" panose="020F0502020204030204" charset="0"/>
            </a:endParaRPr>
          </a:p>
        </p:txBody>
      </p:sp>
      <p:sp>
        <p:nvSpPr>
          <p:cNvPr id="2" name="文本框 1"/>
          <p:cNvSpPr txBox="1"/>
          <p:nvPr/>
        </p:nvSpPr>
        <p:spPr>
          <a:xfrm>
            <a:off x="97790" y="2625725"/>
            <a:ext cx="12005945" cy="803275"/>
          </a:xfrm>
          <a:prstGeom prst="rect">
            <a:avLst/>
          </a:prstGeom>
          <a:noFill/>
        </p:spPr>
        <p:txBody>
          <a:bodyPr wrap="square" rtlCol="0">
            <a:noAutofit/>
          </a:bodyPr>
          <a:p>
            <a:pPr algn="ctr">
              <a:lnSpc>
                <a:spcPct val="130000"/>
              </a:lnSpc>
            </a:pPr>
            <a:r>
              <a:rPr lang="en-US" altLang="zh-CN" sz="2400" b="1">
                <a:solidFill>
                  <a:schemeClr val="tx1"/>
                </a:solidFill>
                <a:latin typeface="Calibri" panose="020F0502020204030204" charset="0"/>
                <a:ea typeface="微软雅黑" panose="020B0503020204020204" charset="-122"/>
                <a:cs typeface="Calibri" panose="020F0502020204030204" charset="0"/>
              </a:rPr>
              <a:t>How can human-AI collaborative creation be structured to achieve higher content quality?</a:t>
            </a:r>
            <a:endParaRPr lang="en-US" altLang="zh-CN" sz="2400" b="1">
              <a:solidFill>
                <a:schemeClr val="tx1"/>
              </a:solidFill>
              <a:latin typeface="Calibri" panose="020F0502020204030204" charset="0"/>
              <a:ea typeface="微软雅黑" panose="020B0503020204020204" charset="-122"/>
              <a:cs typeface="Calibri" panose="020F0502020204030204" charset="0"/>
            </a:endParaRPr>
          </a:p>
        </p:txBody>
      </p:sp>
      <p:sp>
        <p:nvSpPr>
          <p:cNvPr id="5" name="标题 4"/>
          <p:cNvSpPr>
            <a:spLocks noGrp="1"/>
          </p:cNvSpPr>
          <p:nvPr>
            <p:ph type="title"/>
          </p:nvPr>
        </p:nvSpPr>
        <p:spPr/>
        <p:txBody>
          <a:bodyPr/>
          <a:p>
            <a:pPr algn="ctr">
              <a:buClrTx/>
              <a:buSzTx/>
              <a:buFontTx/>
            </a:pPr>
            <a:r>
              <a:rPr lang="en-US" altLang="zh-CN">
                <a:latin typeface="微软雅黑" panose="020B0503020204020204" charset="-122"/>
              </a:rPr>
              <a:t>Backgrounds</a:t>
            </a:r>
            <a:endParaRPr lang="en-US" altLang="zh-CN">
              <a:latin typeface="微软雅黑" panose="020B0503020204020204" charset="-122"/>
            </a:endParaRPr>
          </a:p>
        </p:txBody>
      </p:sp>
      <p:pic>
        <p:nvPicPr>
          <p:cNvPr id="8" name="图片 7" descr="0-2-ec02c149-82d3-4144-a4ee-60c6cdc3460f"/>
          <p:cNvPicPr>
            <a:picLocks noChangeAspect="1"/>
          </p:cNvPicPr>
          <p:nvPr/>
        </p:nvPicPr>
        <p:blipFill>
          <a:blip r:embed="rId1"/>
          <a:stretch>
            <a:fillRect/>
          </a:stretch>
        </p:blipFill>
        <p:spPr>
          <a:xfrm>
            <a:off x="502285" y="3288665"/>
            <a:ext cx="4918710" cy="3279775"/>
          </a:xfrm>
          <a:prstGeom prst="rect">
            <a:avLst/>
          </a:prstGeom>
        </p:spPr>
      </p:pic>
      <p:pic>
        <p:nvPicPr>
          <p:cNvPr id="9" name="图片 8" descr="0-2-e79e252f-2f74-4f85-9249-c3fa39a2dbf4"/>
          <p:cNvPicPr>
            <a:picLocks noChangeAspect="1"/>
          </p:cNvPicPr>
          <p:nvPr/>
        </p:nvPicPr>
        <p:blipFill>
          <a:blip r:embed="rId2"/>
          <a:stretch>
            <a:fillRect/>
          </a:stretch>
        </p:blipFill>
        <p:spPr>
          <a:xfrm>
            <a:off x="6464935" y="3288665"/>
            <a:ext cx="4970780" cy="3314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pic>
        <p:nvPicPr>
          <p:cNvPr id="6" name="图片 5" descr="distribution_results (3)"/>
          <p:cNvPicPr>
            <a:picLocks noChangeAspect="1"/>
          </p:cNvPicPr>
          <p:nvPr/>
        </p:nvPicPr>
        <p:blipFill>
          <a:blip r:embed="rId1"/>
          <a:stretch>
            <a:fillRect/>
          </a:stretch>
        </p:blipFill>
        <p:spPr>
          <a:xfrm>
            <a:off x="369570" y="1127125"/>
            <a:ext cx="11222990" cy="5147945"/>
          </a:xfrm>
          <a:prstGeom prst="rect">
            <a:avLst/>
          </a:prstGeom>
        </p:spPr>
      </p:pic>
      <p:sp>
        <p:nvSpPr>
          <p:cNvPr id="5" name="标题 4"/>
          <p:cNvSpPr/>
          <p:nvPr>
            <p:ph type="title"/>
          </p:nvPr>
        </p:nvSpPr>
        <p:spPr/>
        <p:txBody>
          <a:bodyPr/>
          <a:p>
            <a:r>
              <a:rPr lang="en-US" altLang="zh-CN">
                <a:latin typeface="微软雅黑" panose="020B0503020204020204" charset="-122"/>
              </a:rPr>
              <a:t>Appendix B: </a:t>
            </a:r>
            <a:r>
              <a:rPr lang="en-US" altLang="zh-CN">
                <a:latin typeface="微软雅黑" panose="020B0503020204020204" charset="-122"/>
                <a:sym typeface="+mn-ea"/>
              </a:rPr>
              <a:t>Embedding Smoothness Analysis</a:t>
            </a:r>
            <a:endParaRPr lang="en-US" altLang="zh-CN">
              <a:latin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78435" y="873760"/>
            <a:ext cx="5634355" cy="4223385"/>
          </a:xfrm>
        </p:spPr>
        <p:txBody>
          <a:bodyPr>
            <a:normAutofit/>
          </a:bodyPr>
          <a:p>
            <a:pPr marL="0" indent="0" algn="l" defTabSz="914400">
              <a:lnSpc>
                <a:spcPct val="130000"/>
              </a:lnSpc>
              <a:buClrTx/>
              <a:buSzTx/>
              <a:buNone/>
            </a:pPr>
            <a:r>
              <a:rPr lang="en-US" altLang="zh-CN" sz="2400" b="1">
                <a:solidFill>
                  <a:schemeClr val="tx1"/>
                </a:solidFill>
                <a:latin typeface="Calibri" panose="020F0502020204030204" charset="0"/>
                <a:cs typeface="Calibri" panose="020F0502020204030204" charset="0"/>
                <a:sym typeface="+mn-ea"/>
              </a:rPr>
              <a:t>Existing Works</a:t>
            </a:r>
            <a:endParaRPr lang="en-US" altLang="zh-CN" sz="2400" b="1">
              <a:solidFill>
                <a:schemeClr val="tx1"/>
              </a:solidFill>
              <a:latin typeface="Calibri" panose="020F0502020204030204" charset="0"/>
              <a:cs typeface="Calibri" panose="020F0502020204030204" charset="0"/>
              <a:sym typeface="+mn-ea"/>
            </a:endParaRPr>
          </a:p>
          <a:p>
            <a:pPr marL="285750" indent="-285750" algn="l" defTabSz="914400">
              <a:lnSpc>
                <a:spcPct val="130000"/>
              </a:lnSpc>
              <a:buClrTx/>
              <a:buSzTx/>
            </a:pPr>
            <a:r>
              <a:rPr lang="en-US" altLang="zh-CN" sz="2000">
                <a:solidFill>
                  <a:schemeClr val="tx1"/>
                </a:solidFill>
                <a:latin typeface="Calibri" panose="020F0502020204030204" charset="0"/>
                <a:cs typeface="Calibri" panose="020F0502020204030204" charset="0"/>
                <a:sym typeface="+mn-ea"/>
              </a:rPr>
              <a:t>Different AI usage methods</a:t>
            </a:r>
            <a:r>
              <a:rPr lang="en-US" altLang="zh-CN" sz="1400">
                <a:solidFill>
                  <a:schemeClr val="tx1"/>
                </a:solidFill>
                <a:latin typeface="Calibri" panose="020F0502020204030204" charset="0"/>
                <a:cs typeface="Calibri" panose="020F0502020204030204" charset="0"/>
                <a:sym typeface="+mn-ea"/>
              </a:rPr>
              <a:t>[7][8]</a:t>
            </a:r>
            <a:endParaRPr lang="en-US" altLang="zh-CN" sz="2000">
              <a:solidFill>
                <a:schemeClr val="tx1"/>
              </a:solidFill>
              <a:latin typeface="Calibri" panose="020F0502020204030204" charset="0"/>
              <a:cs typeface="Calibri" panose="020F0502020204030204" charset="0"/>
              <a:sym typeface="+mn-ea"/>
            </a:endParaRPr>
          </a:p>
          <a:p>
            <a:pPr marL="285750" indent="-285750" algn="l" defTabSz="914400">
              <a:lnSpc>
                <a:spcPct val="130000"/>
              </a:lnSpc>
              <a:buClrTx/>
              <a:buSzTx/>
            </a:pPr>
            <a:r>
              <a:rPr lang="en-US" altLang="zh-CN" sz="2000">
                <a:solidFill>
                  <a:schemeClr val="tx1"/>
                </a:solidFill>
                <a:latin typeface="Calibri" panose="020F0502020204030204" charset="0"/>
                <a:cs typeface="Calibri" panose="020F0502020204030204" charset="0"/>
                <a:sym typeface="+mn-ea"/>
              </a:rPr>
              <a:t>Certain tasks/abilities</a:t>
            </a:r>
            <a:r>
              <a:rPr lang="en-US" altLang="zh-CN" sz="1400">
                <a:solidFill>
                  <a:schemeClr val="tx1"/>
                </a:solidFill>
                <a:latin typeface="Calibri" panose="020F0502020204030204" charset="0"/>
                <a:cs typeface="Calibri" panose="020F0502020204030204" charset="0"/>
                <a:sym typeface="+mn-ea"/>
              </a:rPr>
              <a:t>[9][10]</a:t>
            </a:r>
            <a:endParaRPr lang="en-US" altLang="zh-CN" sz="2000">
              <a:solidFill>
                <a:schemeClr val="tx1"/>
              </a:solidFill>
              <a:latin typeface="Calibri" panose="020F0502020204030204" charset="0"/>
              <a:cs typeface="Calibri" panose="020F0502020204030204" charset="0"/>
              <a:sym typeface="+mn-ea"/>
            </a:endParaRPr>
          </a:p>
          <a:p>
            <a:pPr marL="285750" indent="-285750" algn="l" defTabSz="914400">
              <a:lnSpc>
                <a:spcPct val="130000"/>
              </a:lnSpc>
              <a:buClrTx/>
              <a:buSzTx/>
            </a:pPr>
            <a:r>
              <a:rPr lang="en-US" altLang="zh-CN" sz="2000">
                <a:solidFill>
                  <a:schemeClr val="tx1"/>
                </a:solidFill>
                <a:latin typeface="Calibri" panose="020F0502020204030204" charset="0"/>
                <a:cs typeface="Calibri" panose="020F0502020204030204" charset="0"/>
                <a:sym typeface="+mn-ea"/>
              </a:rPr>
              <a:t>Impacts</a:t>
            </a:r>
            <a:r>
              <a:rPr lang="en-US" altLang="zh-CN" sz="1400">
                <a:solidFill>
                  <a:schemeClr val="tx1"/>
                </a:solidFill>
                <a:latin typeface="Calibri" panose="020F0502020204030204" charset="0"/>
                <a:cs typeface="Calibri" panose="020F0502020204030204" charset="0"/>
                <a:sym typeface="+mn-ea"/>
              </a:rPr>
              <a:t>[11]</a:t>
            </a:r>
            <a:endParaRPr lang="en-US" altLang="zh-CN" sz="2000">
              <a:solidFill>
                <a:schemeClr val="tx1"/>
              </a:solidFill>
              <a:latin typeface="Calibri" panose="020F0502020204030204" charset="0"/>
              <a:cs typeface="Calibri" panose="020F0502020204030204" charset="0"/>
              <a:sym typeface="+mn-ea"/>
            </a:endParaRPr>
          </a:p>
          <a:p>
            <a:pPr marL="285750" indent="-285750" algn="l" defTabSz="914400">
              <a:lnSpc>
                <a:spcPct val="130000"/>
              </a:lnSpc>
              <a:buClrTx/>
              <a:buSzTx/>
            </a:pPr>
            <a:endParaRPr lang="en-US" altLang="zh-CN" sz="1600">
              <a:solidFill>
                <a:schemeClr val="tx1"/>
              </a:solidFill>
              <a:cs typeface="微软雅黑" panose="020B0503020204020204" charset="-122"/>
            </a:endParaRPr>
          </a:p>
          <a:p>
            <a:pPr marL="285750" indent="-285750" algn="l" defTabSz="914400">
              <a:lnSpc>
                <a:spcPct val="130000"/>
              </a:lnSpc>
              <a:buClrTx/>
              <a:buSzTx/>
            </a:pPr>
            <a:endParaRPr lang="en-US" altLang="zh-CN" sz="1600">
              <a:solidFill>
                <a:schemeClr val="tx1"/>
              </a:solidFill>
              <a:cs typeface="微软雅黑" panose="020B0503020204020204" charset="-122"/>
            </a:endParaRPr>
          </a:p>
        </p:txBody>
      </p:sp>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pic>
        <p:nvPicPr>
          <p:cNvPr id="7" name="图片 6"/>
          <p:cNvPicPr>
            <a:picLocks noChangeAspect="1"/>
          </p:cNvPicPr>
          <p:nvPr/>
        </p:nvPicPr>
        <p:blipFill>
          <a:blip r:embed="rId1"/>
          <a:stretch>
            <a:fillRect/>
          </a:stretch>
        </p:blipFill>
        <p:spPr>
          <a:xfrm>
            <a:off x="137160" y="4471670"/>
            <a:ext cx="5605145" cy="1899920"/>
          </a:xfrm>
          <a:prstGeom prst="rect">
            <a:avLst/>
          </a:prstGeom>
        </p:spPr>
      </p:pic>
      <p:pic>
        <p:nvPicPr>
          <p:cNvPr id="12" name="图片 11"/>
          <p:cNvPicPr>
            <a:picLocks noChangeAspect="1"/>
          </p:cNvPicPr>
          <p:nvPr/>
        </p:nvPicPr>
        <p:blipFill>
          <a:blip r:embed="rId2"/>
          <a:stretch>
            <a:fillRect/>
          </a:stretch>
        </p:blipFill>
        <p:spPr>
          <a:xfrm>
            <a:off x="5786120" y="697230"/>
            <a:ext cx="6258560" cy="2731770"/>
          </a:xfrm>
          <a:prstGeom prst="rect">
            <a:avLst/>
          </a:prstGeom>
        </p:spPr>
      </p:pic>
      <p:pic>
        <p:nvPicPr>
          <p:cNvPr id="18" name="图片 17"/>
          <p:cNvPicPr>
            <a:picLocks noChangeAspect="1"/>
          </p:cNvPicPr>
          <p:nvPr/>
        </p:nvPicPr>
        <p:blipFill>
          <a:blip r:embed="rId3"/>
          <a:stretch>
            <a:fillRect/>
          </a:stretch>
        </p:blipFill>
        <p:spPr>
          <a:xfrm>
            <a:off x="6256020" y="3429000"/>
            <a:ext cx="5241925" cy="3093720"/>
          </a:xfrm>
          <a:prstGeom prst="rect">
            <a:avLst/>
          </a:prstGeom>
        </p:spPr>
      </p:pic>
      <p:pic>
        <p:nvPicPr>
          <p:cNvPr id="19" name="图片 18"/>
          <p:cNvPicPr>
            <a:picLocks noChangeAspect="1"/>
          </p:cNvPicPr>
          <p:nvPr/>
        </p:nvPicPr>
        <p:blipFill>
          <a:blip r:embed="rId4"/>
          <a:stretch>
            <a:fillRect/>
          </a:stretch>
        </p:blipFill>
        <p:spPr>
          <a:xfrm>
            <a:off x="6010275" y="3675380"/>
            <a:ext cx="5733415" cy="2494280"/>
          </a:xfrm>
          <a:prstGeom prst="rect">
            <a:avLst/>
          </a:prstGeom>
        </p:spPr>
      </p:pic>
      <p:pic>
        <p:nvPicPr>
          <p:cNvPr id="20" name="图片 19"/>
          <p:cNvPicPr>
            <a:picLocks noChangeAspect="1"/>
          </p:cNvPicPr>
          <p:nvPr/>
        </p:nvPicPr>
        <p:blipFill>
          <a:blip r:embed="rId5"/>
          <a:stretch>
            <a:fillRect/>
          </a:stretch>
        </p:blipFill>
        <p:spPr>
          <a:xfrm>
            <a:off x="6193790" y="3675380"/>
            <a:ext cx="5676265" cy="2521585"/>
          </a:xfrm>
          <a:prstGeom prst="rect">
            <a:avLst/>
          </a:prstGeom>
        </p:spPr>
      </p:pic>
      <p:sp>
        <p:nvSpPr>
          <p:cNvPr id="5" name="标题 4"/>
          <p:cNvSpPr>
            <a:spLocks noGrp="1"/>
          </p:cNvSpPr>
          <p:nvPr>
            <p:ph type="title"/>
          </p:nvPr>
        </p:nvSpPr>
        <p:spPr/>
        <p:txBody>
          <a:bodyPr/>
          <a:p>
            <a:pPr algn="ctr">
              <a:buClrTx/>
              <a:buSzTx/>
              <a:buFontTx/>
            </a:pPr>
            <a:r>
              <a:rPr lang="en-US" altLang="zh-CN">
                <a:latin typeface="微软雅黑" panose="020B0503020204020204" charset="-122"/>
              </a:rPr>
              <a:t>Backgrounds</a:t>
            </a:r>
            <a:endParaRPr lang="en-US" altLang="zh-CN">
              <a:latin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pic>
        <p:nvPicPr>
          <p:cNvPr id="6" name="图片 5" descr="line-simple"/>
          <p:cNvPicPr>
            <a:picLocks noChangeAspect="1"/>
          </p:cNvPicPr>
          <p:nvPr/>
        </p:nvPicPr>
        <p:blipFill>
          <a:blip r:embed="rId1"/>
          <a:stretch>
            <a:fillRect/>
          </a:stretch>
        </p:blipFill>
        <p:spPr>
          <a:xfrm>
            <a:off x="7454265" y="746125"/>
            <a:ext cx="4737100" cy="2272665"/>
          </a:xfrm>
          <a:prstGeom prst="rect">
            <a:avLst/>
          </a:prstGeom>
        </p:spPr>
      </p:pic>
      <p:sp>
        <p:nvSpPr>
          <p:cNvPr id="7" name="文本框 6"/>
          <p:cNvSpPr txBox="1"/>
          <p:nvPr/>
        </p:nvSpPr>
        <p:spPr>
          <a:xfrm>
            <a:off x="7613650" y="2906395"/>
            <a:ext cx="4578350" cy="337185"/>
          </a:xfrm>
          <a:prstGeom prst="rect">
            <a:avLst/>
          </a:prstGeom>
          <a:noFill/>
        </p:spPr>
        <p:txBody>
          <a:bodyPr wrap="square" rtlCol="0">
            <a:spAutoFit/>
          </a:bodyPr>
          <a:p>
            <a:pPr algn="ctr"/>
            <a:r>
              <a:rPr lang="en-US" altLang="zh-CN" sz="1600" b="1"/>
              <a:t>Motivation: Varying levels of AI participation</a:t>
            </a:r>
            <a:endParaRPr lang="en-US" altLang="zh-CN" sz="1600" b="1"/>
          </a:p>
        </p:txBody>
      </p:sp>
      <p:sp>
        <p:nvSpPr>
          <p:cNvPr id="8" name="文本框 7"/>
          <p:cNvSpPr txBox="1"/>
          <p:nvPr/>
        </p:nvSpPr>
        <p:spPr>
          <a:xfrm>
            <a:off x="220345" y="5081270"/>
            <a:ext cx="11684000" cy="876935"/>
          </a:xfrm>
          <a:prstGeom prst="rect">
            <a:avLst/>
          </a:prstGeom>
          <a:noFill/>
        </p:spPr>
        <p:txBody>
          <a:bodyPr wrap="square" rtlCol="0" anchor="t">
            <a:noAutofit/>
          </a:bodyPr>
          <a:p>
            <a:pPr indent="0">
              <a:lnSpc>
                <a:spcPct val="120000"/>
              </a:lnSpc>
              <a:buFont typeface="Arial" panose="020B0604020202020204" pitchFamily="34" charset="0"/>
              <a:buNone/>
            </a:pP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 name="文本框 15"/>
          <p:cNvSpPr txBox="1"/>
          <p:nvPr/>
        </p:nvSpPr>
        <p:spPr>
          <a:xfrm>
            <a:off x="140335" y="746125"/>
            <a:ext cx="11764645" cy="1181735"/>
          </a:xfrm>
          <a:prstGeom prst="rect">
            <a:avLst/>
          </a:prstGeom>
          <a:noFill/>
        </p:spPr>
        <p:txBody>
          <a:bodyPr wrap="square" rtlCol="0" anchor="t">
            <a:noAutofit/>
          </a:bodyPr>
          <a:p>
            <a:pPr indent="0" algn="l" defTabSz="685800">
              <a:lnSpc>
                <a:spcPct val="90000"/>
              </a:lnSpc>
              <a:spcBef>
                <a:spcPts val="750"/>
              </a:spcBef>
              <a:buClrTx/>
              <a:buSzTx/>
              <a:buFont typeface="Arial" panose="020B0604020202020204" pitchFamily="34" charset="0"/>
              <a:buNone/>
            </a:pPr>
            <a:r>
              <a:rPr lang="en-US" altLang="zh-CN" sz="2400" b="1">
                <a:latin typeface="Calibri" panose="020F0502020204030204" charset="0"/>
                <a:ea typeface="微软雅黑" panose="020B0503020204020204" charset="-122"/>
                <a:cs typeface="Calibri" panose="020F0502020204030204" charset="0"/>
              </a:rPr>
              <a:t>Limitation:</a:t>
            </a:r>
            <a:endParaRPr lang="en-US" altLang="zh-CN" sz="2400" b="1">
              <a:latin typeface="Calibri" panose="020F0502020204030204" charset="0"/>
              <a:ea typeface="微软雅黑" panose="020B0503020204020204" charset="-122"/>
              <a:cs typeface="Calibri" panose="020F0502020204030204" charset="0"/>
            </a:endParaRPr>
          </a:p>
          <a:p>
            <a:pPr indent="0" algn="l" defTabSz="685800">
              <a:lnSpc>
                <a:spcPct val="90000"/>
              </a:lnSpc>
              <a:spcBef>
                <a:spcPts val="750"/>
              </a:spcBef>
              <a:buClrTx/>
              <a:buSzTx/>
              <a:buFont typeface="Arial" panose="020B0604020202020204" pitchFamily="34" charset="0"/>
              <a:buNone/>
            </a:pPr>
            <a:r>
              <a:rPr lang="en-US" altLang="zh-CN" sz="2000">
                <a:latin typeface="Calibri" panose="020F0502020204030204" charset="0"/>
                <a:ea typeface="微软雅黑" panose="020B0503020204020204" charset="-122"/>
                <a:cs typeface="Calibri" panose="020F0502020204030204" charset="0"/>
              </a:rPr>
              <a:t>Only on whether AI “participates,” lacking finer granularity.</a:t>
            </a:r>
            <a:endParaRPr lang="en-US" altLang="zh-CN" sz="2000">
              <a:latin typeface="Calibri" panose="020F0502020204030204" charset="0"/>
              <a:ea typeface="微软雅黑" panose="020B0503020204020204" charset="-122"/>
              <a:cs typeface="Calibri" panose="020F0502020204030204" charset="0"/>
            </a:endParaRPr>
          </a:p>
        </p:txBody>
      </p:sp>
      <p:sp>
        <p:nvSpPr>
          <p:cNvPr id="9" name="文本框 8"/>
          <p:cNvSpPr txBox="1"/>
          <p:nvPr/>
        </p:nvSpPr>
        <p:spPr>
          <a:xfrm>
            <a:off x="140335" y="2096770"/>
            <a:ext cx="11764010" cy="1280160"/>
          </a:xfrm>
          <a:prstGeom prst="rect">
            <a:avLst/>
          </a:prstGeom>
          <a:noFill/>
        </p:spPr>
        <p:txBody>
          <a:bodyPr wrap="square" rtlCol="0">
            <a:noAutofit/>
          </a:bodyPr>
          <a:p>
            <a:pPr algn="l" defTabSz="685800">
              <a:lnSpc>
                <a:spcPct val="90000"/>
              </a:lnSpc>
              <a:spcBef>
                <a:spcPts val="750"/>
              </a:spcBef>
              <a:buClrTx/>
              <a:buSzTx/>
              <a:buFont typeface="Arial" panose="020B0604020202020204" pitchFamily="34" charset="0"/>
              <a:buNone/>
            </a:pPr>
            <a:r>
              <a:rPr lang="en-US" altLang="zh-CN" sz="2400" b="1">
                <a:latin typeface="Calibri" panose="020F0502020204030204" charset="0"/>
                <a:ea typeface="微软雅黑" panose="020B0503020204020204" charset="-122"/>
                <a:cs typeface="Calibri" panose="020F0502020204030204" charset="0"/>
              </a:rPr>
              <a:t>Motivation:</a:t>
            </a:r>
            <a:endParaRPr lang="en-US" altLang="zh-CN" sz="2400" b="1">
              <a:latin typeface="Calibri" panose="020F0502020204030204" charset="0"/>
              <a:ea typeface="微软雅黑" panose="020B0503020204020204" charset="-122"/>
              <a:cs typeface="Calibri" panose="020F0502020204030204" charset="0"/>
            </a:endParaRPr>
          </a:p>
          <a:p>
            <a:pPr algn="l" defTabSz="685800">
              <a:lnSpc>
                <a:spcPct val="90000"/>
              </a:lnSpc>
              <a:spcBef>
                <a:spcPts val="750"/>
              </a:spcBef>
              <a:buClrTx/>
              <a:buSzTx/>
              <a:buNone/>
            </a:pPr>
            <a:r>
              <a:rPr lang="en-US" altLang="zh-CN" sz="2000">
                <a:latin typeface="Calibri" panose="020F0502020204030204" charset="0"/>
                <a:ea typeface="微软雅黑" panose="020B0503020204020204" charset="-122"/>
                <a:cs typeface="Calibri" panose="020F0502020204030204" charset="0"/>
              </a:rPr>
              <a:t>Can we investigate the proportion of AI (“how much” AI participates)?</a:t>
            </a:r>
            <a:endParaRPr lang="en-US" altLang="zh-CN" sz="2000">
              <a:latin typeface="Calibri" panose="020F0502020204030204" charset="0"/>
              <a:ea typeface="微软雅黑" panose="020B0503020204020204" charset="-122"/>
              <a:cs typeface="Calibri" panose="020F0502020204030204" charset="0"/>
            </a:endParaRPr>
          </a:p>
        </p:txBody>
      </p:sp>
      <p:sp>
        <p:nvSpPr>
          <p:cNvPr id="5" name="标题 4"/>
          <p:cNvSpPr>
            <a:spLocks noGrp="1"/>
          </p:cNvSpPr>
          <p:nvPr>
            <p:ph type="title"/>
          </p:nvPr>
        </p:nvSpPr>
        <p:spPr/>
        <p:txBody>
          <a:bodyPr/>
          <a:p>
            <a:pPr algn="ctr">
              <a:buClrTx/>
              <a:buSzTx/>
              <a:buFontTx/>
            </a:pPr>
            <a:r>
              <a:rPr lang="en-US" altLang="zh-CN">
                <a:latin typeface="微软雅黑" panose="020B0503020204020204" charset="-122"/>
              </a:rPr>
              <a:t>Motivations</a:t>
            </a:r>
            <a:endParaRPr lang="en-US" altLang="zh-CN">
              <a:latin typeface="微软雅黑" panose="020B0503020204020204" charset="-122"/>
            </a:endParaRPr>
          </a:p>
        </p:txBody>
      </p:sp>
      <p:sp>
        <p:nvSpPr>
          <p:cNvPr id="10" name="文本框 9"/>
          <p:cNvSpPr txBox="1"/>
          <p:nvPr/>
        </p:nvSpPr>
        <p:spPr>
          <a:xfrm>
            <a:off x="63500" y="3506470"/>
            <a:ext cx="12097385" cy="796290"/>
          </a:xfrm>
          <a:prstGeom prst="rect">
            <a:avLst/>
          </a:prstGeom>
          <a:noFill/>
        </p:spPr>
        <p:txBody>
          <a:bodyPr wrap="square" rtlCol="0" anchor="t">
            <a:spAutoFit/>
          </a:bodyPr>
          <a:p>
            <a:pPr marL="0" algn="l" defTabSz="685800">
              <a:lnSpc>
                <a:spcPct val="90000"/>
              </a:lnSpc>
              <a:spcBef>
                <a:spcPts val="750"/>
              </a:spcBef>
              <a:buClrTx/>
              <a:buSzTx/>
              <a:buFont typeface="Arial" panose="020B0604020202020204" pitchFamily="34" charset="0"/>
              <a:buNone/>
            </a:pPr>
            <a:r>
              <a:rPr lang="en-US" altLang="zh-CN" sz="2400" b="1">
                <a:latin typeface="Calibri" panose="020F0502020204030204" charset="0"/>
                <a:ea typeface="微软雅黑" panose="020B0503020204020204" charset="-122"/>
                <a:cs typeface="Calibri" panose="020F0502020204030204" charset="0"/>
                <a:sym typeface="+mn-ea"/>
              </a:rPr>
              <a:t>Research Question:</a:t>
            </a:r>
            <a:endParaRPr lang="en-US" altLang="zh-CN" sz="2400" b="1">
              <a:latin typeface="Calibri" panose="020F0502020204030204" charset="0"/>
              <a:ea typeface="微软雅黑" panose="020B0503020204020204" charset="-122"/>
              <a:cs typeface="Calibri" panose="020F0502020204030204" charset="0"/>
              <a:sym typeface="+mn-ea"/>
            </a:endParaRPr>
          </a:p>
          <a:p>
            <a:pPr marL="0" algn="l" defTabSz="685800">
              <a:lnSpc>
                <a:spcPct val="90000"/>
              </a:lnSpc>
              <a:spcBef>
                <a:spcPts val="750"/>
              </a:spcBef>
              <a:buClrTx/>
              <a:buSzTx/>
              <a:buNone/>
            </a:pPr>
            <a:r>
              <a:rPr lang="en-US" altLang="zh-CN" sz="2000">
                <a:latin typeface="Calibri" panose="020F0502020204030204" charset="0"/>
                <a:ea typeface="微软雅黑" panose="020B0503020204020204" charset="-122"/>
                <a:cs typeface="Calibri" panose="020F0502020204030204" charset="0"/>
                <a:sym typeface="+mn-ea"/>
              </a:rPr>
              <a:t>What is the impact of varying levels of AI participation on the quality of human-AI collaborative generated content?</a:t>
            </a:r>
            <a:endParaRPr lang="en-US" altLang="zh-CN" sz="2000">
              <a:latin typeface="Calibri" panose="020F0502020204030204" charset="0"/>
              <a:ea typeface="微软雅黑" panose="020B0503020204020204" charset="-122"/>
              <a:cs typeface="Calibri" panose="020F0502020204030204" charset="0"/>
              <a:sym typeface="+mn-ea"/>
            </a:endParaRPr>
          </a:p>
        </p:txBody>
      </p:sp>
      <p:sp>
        <p:nvSpPr>
          <p:cNvPr id="3" name="内容占位符 2"/>
          <p:cNvSpPr>
            <a:spLocks noGrp="1"/>
          </p:cNvSpPr>
          <p:nvPr>
            <p:ph idx="1"/>
          </p:nvPr>
        </p:nvSpPr>
        <p:spPr>
          <a:xfrm>
            <a:off x="93980" y="4790440"/>
            <a:ext cx="12013565" cy="1409065"/>
          </a:xfrm>
        </p:spPr>
        <p:txBody>
          <a:bodyPr>
            <a:noAutofit/>
          </a:bodyPr>
          <a:p>
            <a:pPr marL="0" algn="l" defTabSz="685800">
              <a:lnSpc>
                <a:spcPct val="90000"/>
              </a:lnSpc>
              <a:buClrTx/>
              <a:buSzTx/>
              <a:buNone/>
            </a:pPr>
            <a:r>
              <a:rPr lang="en-US" altLang="zh-CN" sz="2400" b="1">
                <a:solidFill>
                  <a:schemeClr val="tx1"/>
                </a:solidFill>
                <a:latin typeface="Calibri" panose="020F0502020204030204" charset="0"/>
                <a:cs typeface="Calibri" panose="020F0502020204030204" charset="0"/>
              </a:rPr>
              <a:t>Takeaways:</a:t>
            </a:r>
            <a:endParaRPr lang="en-US" altLang="zh-CN" sz="2400" b="1">
              <a:solidFill>
                <a:schemeClr val="tx1"/>
              </a:solidFill>
              <a:latin typeface="Calibri" panose="020F0502020204030204" charset="0"/>
              <a:cs typeface="Calibri" panose="020F0502020204030204" charset="0"/>
            </a:endParaRPr>
          </a:p>
          <a:p>
            <a:pPr marL="0" algn="l" defTabSz="685800">
              <a:lnSpc>
                <a:spcPct val="90000"/>
              </a:lnSpc>
              <a:buClrTx/>
              <a:buSzTx/>
              <a:buFontTx/>
              <a:buNone/>
            </a:pPr>
            <a:r>
              <a:rPr lang="en-US" altLang="zh-CN" sz="2000">
                <a:solidFill>
                  <a:schemeClr val="tx1"/>
                </a:solidFill>
                <a:latin typeface="Calibri" panose="020F0502020204030204" charset="0"/>
                <a:cs typeface="Calibri" panose="020F0502020204030204" charset="0"/>
              </a:rPr>
              <a:t>Leveraging texts co-created by humans and AI based on different levels of AI involvement, we evaluate the content quality across groups.</a:t>
            </a:r>
            <a:endParaRPr lang="en-US" altLang="zh-CN" sz="2000">
              <a:solidFill>
                <a:schemeClr val="tx1"/>
              </a:solidFill>
              <a:latin typeface="Calibri" panose="020F0502020204030204" charset="0"/>
              <a:cs typeface="Calibri" panose="020F0502020204030204" charset="0"/>
            </a:endParaRPr>
          </a:p>
          <a:p>
            <a:pPr marL="0" algn="l" defTabSz="685800">
              <a:lnSpc>
                <a:spcPct val="90000"/>
              </a:lnSpc>
              <a:buClrTx/>
              <a:buSzTx/>
              <a:buFontTx/>
              <a:buNone/>
            </a:pPr>
            <a:r>
              <a:rPr lang="en-US" altLang="zh-CN" sz="2000">
                <a:solidFill>
                  <a:schemeClr val="tx1"/>
                </a:solidFill>
                <a:latin typeface="Calibri" panose="020F0502020204030204" charset="0"/>
                <a:cs typeface="Calibri" panose="020F0502020204030204" charset="0"/>
              </a:rPr>
              <a:t>The content quality is evaluated from five perspectives: content diversity, lexical richness, readability, linguistic acceptability, and emotional content.</a:t>
            </a:r>
            <a:endParaRPr lang="en-US" altLang="zh-CN" sz="2000">
              <a:solidFill>
                <a:schemeClr val="tx1"/>
              </a:solidFill>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0985" y="712470"/>
            <a:ext cx="11703685" cy="5760720"/>
          </a:xfrm>
        </p:spPr>
        <p:txBody>
          <a:bodyPr>
            <a:normAutofit/>
          </a:bodyPr>
          <a:p>
            <a:pPr marL="0" indent="0" algn="l" defTabSz="914400">
              <a:lnSpc>
                <a:spcPct val="130000"/>
              </a:lnSpc>
              <a:buClrTx/>
              <a:buSzTx/>
              <a:buNone/>
            </a:pPr>
            <a:r>
              <a:rPr lang="en-US" altLang="zh-CN" sz="2000" b="1">
                <a:solidFill>
                  <a:schemeClr val="tx1"/>
                </a:solidFill>
                <a:latin typeface="Calibri" panose="020F0502020204030204" charset="0"/>
                <a:cs typeface="Calibri" panose="020F0502020204030204" charset="0"/>
              </a:rPr>
              <a:t>RQ1: Why choose text data?</a:t>
            </a:r>
            <a:endParaRPr lang="en-US" altLang="zh-CN" sz="2000" b="1">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The most fundamental type of data.</a:t>
            </a:r>
            <a:endParaRPr lang="en-US" altLang="zh-CN" sz="2000">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Its sequential nature facilitates grouping.</a:t>
            </a:r>
            <a:endParaRPr lang="en-US" altLang="zh-CN" sz="2000">
              <a:solidFill>
                <a:schemeClr val="tx1"/>
              </a:solidFill>
              <a:latin typeface="Calibri" panose="020F0502020204030204" charset="0"/>
              <a:cs typeface="Calibri" panose="020F0502020204030204" charset="0"/>
            </a:endParaRPr>
          </a:p>
          <a:p>
            <a:pPr marL="0" indent="0" algn="l" defTabSz="914400">
              <a:lnSpc>
                <a:spcPct val="130000"/>
              </a:lnSpc>
              <a:buClrTx/>
              <a:buSzTx/>
              <a:buNone/>
            </a:pPr>
            <a:r>
              <a:rPr lang="en-US" altLang="zh-CN" sz="2000" b="1">
                <a:solidFill>
                  <a:schemeClr val="tx1"/>
                </a:solidFill>
                <a:latin typeface="Calibri" panose="020F0502020204030204" charset="0"/>
                <a:cs typeface="Calibri" panose="020F0502020204030204" charset="0"/>
              </a:rPr>
              <a:t>RQ2: How is AI participations defined?</a:t>
            </a:r>
            <a:endParaRPr lang="en-US" altLang="zh-CN" sz="2000" b="1">
              <a:solidFill>
                <a:schemeClr val="tx1"/>
              </a:solidFill>
              <a:latin typeface="Calibri" panose="020F0502020204030204" charset="0"/>
              <a:cs typeface="Calibri" panose="020F0502020204030204" charset="0"/>
            </a:endParaRPr>
          </a:p>
          <a:p>
            <a:pPr marL="0" indent="0" algn="l" defTabSz="914400">
              <a:lnSpc>
                <a:spcPct val="130000"/>
              </a:lnSpc>
              <a:buClrTx/>
              <a:buSzTx/>
              <a:buNone/>
            </a:pPr>
            <a:endParaRPr lang="en-US" altLang="zh-CN" sz="2000" b="1">
              <a:solidFill>
                <a:schemeClr val="tx1"/>
              </a:solidFill>
              <a:latin typeface="Calibri" panose="020F0502020204030204" charset="0"/>
              <a:cs typeface="Calibri" panose="020F0502020204030204" charset="0"/>
            </a:endParaRPr>
          </a:p>
          <a:p>
            <a:pPr marL="0" indent="0" algn="l" defTabSz="914400">
              <a:lnSpc>
                <a:spcPct val="130000"/>
              </a:lnSpc>
              <a:buClrTx/>
              <a:buSzTx/>
              <a:buNone/>
            </a:pPr>
            <a:endParaRPr lang="en-US" altLang="zh-CN" sz="2000">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Bound: The index of sentences at the boundary between human and AI content</a:t>
            </a:r>
            <a:endParaRPr lang="en-US" altLang="zh-CN" sz="2000">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Sentence: The number of sentences in the document</a:t>
            </a:r>
            <a:endParaRPr lang="en-US" altLang="zh-CN" sz="2000">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b="1">
                <a:solidFill>
                  <a:schemeClr val="tx1"/>
                </a:solidFill>
                <a:latin typeface="Calibri" panose="020F0502020204030204" charset="0"/>
                <a:cs typeface="Calibri" panose="020F0502020204030204" charset="0"/>
              </a:rPr>
              <a:t>RQ3: What is the basic situation of the data?</a:t>
            </a:r>
            <a:endParaRPr lang="en-US" altLang="zh-CN" sz="2000" b="1">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Source: </a:t>
            </a:r>
            <a:r>
              <a:rPr lang="en-US" altLang="zh-CN" sz="1400">
                <a:solidFill>
                  <a:schemeClr val="tx1"/>
                </a:solidFill>
                <a:latin typeface="Calibri" panose="020F0502020204030204" charset="0"/>
                <a:cs typeface="Calibri" panose="020F0502020204030204" charset="0"/>
              </a:rPr>
              <a:t>[13]</a:t>
            </a:r>
            <a:endParaRPr lang="en-US" altLang="zh-CN" sz="2000">
              <a:solidFill>
                <a:schemeClr val="tx1"/>
              </a:solidFill>
              <a:latin typeface="Calibri" panose="020F0502020204030204" charset="0"/>
              <a:cs typeface="Calibri" panose="020F0502020204030204" charset="0"/>
            </a:endParaRPr>
          </a:p>
          <a:p>
            <a:pPr marL="342900" indent="-342900" algn="l" defTabSz="914400">
              <a:lnSpc>
                <a:spcPct val="130000"/>
              </a:lnSpc>
              <a:buClrTx/>
              <a:buSzTx/>
            </a:pPr>
            <a:r>
              <a:rPr lang="en-US" altLang="zh-CN" sz="2000">
                <a:solidFill>
                  <a:schemeClr val="tx1"/>
                </a:solidFill>
                <a:latin typeface="Calibri" panose="020F0502020204030204" charset="0"/>
                <a:cs typeface="Calibri" panose="020F0502020204030204" charset="0"/>
              </a:rPr>
              <a:t>Basic information: Table 1, Table 2</a:t>
            </a:r>
            <a:endParaRPr lang="en-US" altLang="zh-CN" sz="2000">
              <a:solidFill>
                <a:schemeClr val="tx1"/>
              </a:solidFill>
              <a:latin typeface="Calibri" panose="020F0502020204030204" charset="0"/>
              <a:cs typeface="Calibri" panose="020F0502020204030204" charset="0"/>
            </a:endParaRPr>
          </a:p>
        </p:txBody>
      </p:sp>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2" name="文本框 1"/>
          <p:cNvSpPr txBox="1"/>
          <p:nvPr/>
        </p:nvSpPr>
        <p:spPr>
          <a:xfrm>
            <a:off x="260350" y="5962015"/>
            <a:ext cx="11704320" cy="306705"/>
          </a:xfrm>
          <a:prstGeom prst="rect">
            <a:avLst/>
          </a:prstGeom>
        </p:spPr>
        <p:txBody>
          <a:bodyPr wrap="square">
            <a:spAutoFit/>
          </a:bodyPr>
          <a:p>
            <a:pPr marL="0" algn="l">
              <a:buClrTx/>
              <a:buSzTx/>
              <a:buNone/>
            </a:pPr>
            <a:endParaRPr lang="en-US" altLang="zh-CN" sz="1400" b="0" i="0">
              <a:solidFill>
                <a:srgbClr val="222222"/>
              </a:solidFill>
              <a:latin typeface="Arial" panose="020B0604020202020204" pitchFamily="34" charset="0"/>
              <a:ea typeface="Arial" panose="020B0604020202020204"/>
              <a:cs typeface="Arial" panose="020B0604020202020204" pitchFamily="34" charset="0"/>
            </a:endParaRPr>
          </a:p>
        </p:txBody>
      </p:sp>
      <p:pic>
        <p:nvPicPr>
          <p:cNvPr id="6" name="图片 5"/>
          <p:cNvPicPr>
            <a:picLocks noChangeAspect="1"/>
          </p:cNvPicPr>
          <p:nvPr/>
        </p:nvPicPr>
        <p:blipFill>
          <a:blip r:embed="rId1"/>
          <a:stretch>
            <a:fillRect/>
          </a:stretch>
        </p:blipFill>
        <p:spPr>
          <a:xfrm>
            <a:off x="571500" y="2794000"/>
            <a:ext cx="4095115" cy="850900"/>
          </a:xfrm>
          <a:prstGeom prst="rect">
            <a:avLst/>
          </a:prstGeom>
        </p:spPr>
      </p:pic>
      <p:sp>
        <p:nvSpPr>
          <p:cNvPr id="9" name="标题 8"/>
          <p:cNvSpPr>
            <a:spLocks noGrp="1"/>
          </p:cNvSpPr>
          <p:nvPr>
            <p:ph type="title"/>
          </p:nvPr>
        </p:nvSpPr>
        <p:spPr/>
        <p:txBody>
          <a:bodyPr/>
          <a:p>
            <a:pPr algn="ctr">
              <a:buClrTx/>
              <a:buSzTx/>
              <a:buFontTx/>
            </a:pPr>
            <a:r>
              <a:rPr lang="en-US" altLang="zh-CN">
                <a:latin typeface="微软雅黑" panose="020B0503020204020204" charset="-122"/>
              </a:rPr>
              <a:t>Data</a:t>
            </a:r>
            <a:endParaRPr lang="en-US" altLang="zh-CN">
              <a:latin typeface="微软雅黑" panose="020B0503020204020204" charset="-122"/>
            </a:endParaRPr>
          </a:p>
        </p:txBody>
      </p:sp>
      <p:pic>
        <p:nvPicPr>
          <p:cNvPr id="10" name="图片 9" descr="density"/>
          <p:cNvPicPr>
            <a:picLocks noChangeAspect="1"/>
          </p:cNvPicPr>
          <p:nvPr/>
        </p:nvPicPr>
        <p:blipFill>
          <a:blip r:embed="rId2"/>
          <a:stretch>
            <a:fillRect/>
          </a:stretch>
        </p:blipFill>
        <p:spPr>
          <a:xfrm>
            <a:off x="7333615" y="2419985"/>
            <a:ext cx="4730115" cy="3547745"/>
          </a:xfrm>
          <a:prstGeom prst="rect">
            <a:avLst/>
          </a:prstGeom>
        </p:spPr>
      </p:pic>
      <p:sp>
        <p:nvSpPr>
          <p:cNvPr id="12" name="文本框 11"/>
          <p:cNvSpPr txBox="1"/>
          <p:nvPr/>
        </p:nvSpPr>
        <p:spPr>
          <a:xfrm>
            <a:off x="7752080" y="5967730"/>
            <a:ext cx="4064000" cy="368300"/>
          </a:xfrm>
          <a:prstGeom prst="rect">
            <a:avLst/>
          </a:prstGeom>
          <a:noFill/>
        </p:spPr>
        <p:txBody>
          <a:bodyPr wrap="square" rtlCol="0">
            <a:spAutoFit/>
          </a:bodyPr>
          <a:p>
            <a:pPr algn="ctr"/>
            <a:r>
              <a:rPr lang="en-US" altLang="zh-CN" b="1"/>
              <a:t>AI engagement density map </a:t>
            </a:r>
            <a:r>
              <a:rPr lang="en-US" altLang="zh-CN" sz="1400" b="1">
                <a:latin typeface="Calibri" panose="020F0502020204030204" charset="0"/>
                <a:ea typeface="微软雅黑" panose="020B0503020204020204" charset="-122"/>
                <a:cs typeface="Calibri" panose="020F0502020204030204" charset="0"/>
              </a:rPr>
              <a:t>[14]</a:t>
            </a:r>
            <a:endParaRPr lang="en-US" altLang="zh-CN" sz="1400" b="1">
              <a:latin typeface="Calibri" panose="020F0502020204030204" charset="0"/>
              <a:ea typeface="微软雅黑" panose="020B0503020204020204" charset="-122"/>
              <a:cs typeface="Calibri" panose="020F0502020204030204" charset="0"/>
            </a:endParaRPr>
          </a:p>
        </p:txBody>
      </p:sp>
      <p:pic>
        <p:nvPicPr>
          <p:cNvPr id="11" name="图片 10"/>
          <p:cNvPicPr>
            <a:picLocks noChangeAspect="1"/>
          </p:cNvPicPr>
          <p:nvPr/>
        </p:nvPicPr>
        <p:blipFill>
          <a:blip r:embed="rId3"/>
          <a:stretch>
            <a:fillRect/>
          </a:stretch>
        </p:blipFill>
        <p:spPr>
          <a:xfrm>
            <a:off x="4920615" y="1785620"/>
            <a:ext cx="7070725" cy="1126490"/>
          </a:xfrm>
          <a:prstGeom prst="rect">
            <a:avLst/>
          </a:prstGeom>
        </p:spPr>
      </p:pic>
      <p:pic>
        <p:nvPicPr>
          <p:cNvPr id="13" name="图片 12"/>
          <p:cNvPicPr>
            <a:picLocks noChangeAspect="1"/>
          </p:cNvPicPr>
          <p:nvPr/>
        </p:nvPicPr>
        <p:blipFill>
          <a:blip r:embed="rId4"/>
          <a:stretch>
            <a:fillRect/>
          </a:stretch>
        </p:blipFill>
        <p:spPr>
          <a:xfrm>
            <a:off x="4847590" y="712470"/>
            <a:ext cx="7216140" cy="1012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pic>
        <p:nvPicPr>
          <p:cNvPr id="5" name="图片 4"/>
          <p:cNvPicPr>
            <a:picLocks noChangeAspect="1"/>
          </p:cNvPicPr>
          <p:nvPr/>
        </p:nvPicPr>
        <p:blipFill>
          <a:blip r:embed="rId1"/>
          <a:stretch>
            <a:fillRect/>
          </a:stretch>
        </p:blipFill>
        <p:spPr>
          <a:xfrm>
            <a:off x="2759710" y="2967990"/>
            <a:ext cx="6263005" cy="1176655"/>
          </a:xfrm>
          <a:prstGeom prst="rect">
            <a:avLst/>
          </a:prstGeom>
        </p:spPr>
      </p:pic>
      <p:sp>
        <p:nvSpPr>
          <p:cNvPr id="8" name="文本框 7"/>
          <p:cNvSpPr txBox="1"/>
          <p:nvPr/>
        </p:nvSpPr>
        <p:spPr>
          <a:xfrm>
            <a:off x="359410" y="4326255"/>
            <a:ext cx="11399520" cy="891540"/>
          </a:xfrm>
          <a:prstGeom prst="rect">
            <a:avLst/>
          </a:prstGeom>
          <a:noFill/>
        </p:spPr>
        <p:txBody>
          <a:bodyPr wrap="square" rtlCol="0">
            <a:spAutoFit/>
          </a:bodyPr>
          <a:p>
            <a:pPr marL="342900" indent="-342900" algn="l">
              <a:lnSpc>
                <a:spcPct val="130000"/>
              </a:lnSpc>
              <a:spcBef>
                <a:spcPts val="750"/>
              </a:spcBef>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A higher diversity value indicates greater similarity in the content among the documents in the group, thereby suggesting lower content diversity.</a:t>
            </a:r>
            <a:endParaRPr lang="en-US" altLang="zh-CN" sz="2000">
              <a:latin typeface="Calibri" panose="020F0502020204030204" charset="0"/>
              <a:ea typeface="微软雅黑" panose="020B0503020204020204" charset="-122"/>
              <a:cs typeface="Calibri" panose="020F0502020204030204" charset="0"/>
            </a:endParaRPr>
          </a:p>
        </p:txBody>
      </p:sp>
      <p:sp>
        <p:nvSpPr>
          <p:cNvPr id="17" name="文本框 16"/>
          <p:cNvSpPr txBox="1"/>
          <p:nvPr/>
        </p:nvSpPr>
        <p:spPr>
          <a:xfrm>
            <a:off x="293370" y="990600"/>
            <a:ext cx="4064000" cy="521970"/>
          </a:xfrm>
          <a:prstGeom prst="rect">
            <a:avLst/>
          </a:prstGeom>
          <a:noFill/>
        </p:spPr>
        <p:txBody>
          <a:bodyPr wrap="square" rtlCol="0">
            <a:spAutoFit/>
          </a:bodyPr>
          <a:p>
            <a:r>
              <a:rPr lang="en-US" altLang="zh-CN" sz="2800" b="1">
                <a:latin typeface="Calibri" panose="020F0502020204030204" charset="0"/>
                <a:ea typeface="微软雅黑" panose="020B0503020204020204" charset="-122"/>
                <a:cs typeface="Calibri" panose="020F0502020204030204" charset="0"/>
              </a:rPr>
              <a:t>1 Content Diversity</a:t>
            </a:r>
            <a:endParaRPr lang="en-US" altLang="zh-CN" sz="2800" b="1">
              <a:latin typeface="Calibri" panose="020F0502020204030204" charset="0"/>
              <a:ea typeface="微软雅黑" panose="020B0503020204020204" charset="-122"/>
              <a:cs typeface="Calibri" panose="020F0502020204030204" charset="0"/>
            </a:endParaRPr>
          </a:p>
        </p:txBody>
      </p:sp>
      <p:sp>
        <p:nvSpPr>
          <p:cNvPr id="18" name="文本框 17"/>
          <p:cNvSpPr txBox="1"/>
          <p:nvPr/>
        </p:nvSpPr>
        <p:spPr>
          <a:xfrm>
            <a:off x="462915" y="1840865"/>
            <a:ext cx="10480675" cy="987425"/>
          </a:xfrm>
          <a:prstGeom prst="rect">
            <a:avLst/>
          </a:prstGeom>
          <a:noFill/>
        </p:spPr>
        <p:txBody>
          <a:bodyPr wrap="square" rtlCol="0">
            <a:spAutoFit/>
          </a:bodyPr>
          <a:p>
            <a:pPr marL="342900" indent="-342900" algn="l">
              <a:lnSpc>
                <a:spcPct val="130000"/>
              </a:lnSpc>
              <a:spcBef>
                <a:spcPts val="750"/>
              </a:spcBef>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Using a pre-trained BERT model, the embedding for each document is obtained.</a:t>
            </a:r>
            <a:endParaRPr lang="en-US" altLang="zh-CN" sz="2000">
              <a:latin typeface="Calibri" panose="020F0502020204030204" charset="0"/>
              <a:ea typeface="微软雅黑" panose="020B0503020204020204" charset="-122"/>
              <a:cs typeface="Calibri" panose="020F0502020204030204" charset="0"/>
            </a:endParaRPr>
          </a:p>
          <a:p>
            <a:pPr marL="342900" indent="-342900" algn="l">
              <a:lnSpc>
                <a:spcPct val="130000"/>
              </a:lnSpc>
              <a:spcBef>
                <a:spcPts val="750"/>
              </a:spcBef>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diversity metric is defined as follows</a:t>
            </a:r>
            <a:r>
              <a:rPr lang="en-US" altLang="zh-CN" sz="1400">
                <a:latin typeface="Calibri" panose="020F0502020204030204" charset="0"/>
                <a:ea typeface="微软雅黑" panose="020B0503020204020204" charset="-122"/>
                <a:cs typeface="Calibri" panose="020F0502020204030204" charset="0"/>
              </a:rPr>
              <a:t> [10]</a:t>
            </a:r>
            <a:r>
              <a:rPr lang="en-US" altLang="zh-CN" sz="2000">
                <a:latin typeface="Calibri" panose="020F0502020204030204" charset="0"/>
                <a:ea typeface="微软雅黑" panose="020B0503020204020204" charset="-122"/>
                <a:cs typeface="Calibri" panose="020F0502020204030204" charset="0"/>
              </a:rPr>
              <a:t>:</a:t>
            </a:r>
            <a:endParaRPr lang="en-US" altLang="zh-CN" sz="2000">
              <a:latin typeface="Calibri" panose="020F0502020204030204" charset="0"/>
              <a:ea typeface="微软雅黑" panose="020B0503020204020204" charset="-122"/>
              <a:cs typeface="Calibri" panose="020F0502020204030204" charset="0"/>
            </a:endParaRPr>
          </a:p>
        </p:txBody>
      </p:sp>
      <p:sp>
        <p:nvSpPr>
          <p:cNvPr id="9" name="标题 8"/>
          <p:cNvSpPr>
            <a:spLocks noGrp="1"/>
          </p:cNvSpPr>
          <p:nvPr>
            <p:ph type="title"/>
          </p:nvPr>
        </p:nvSpPr>
        <p:spPr/>
        <p:txBody>
          <a:bodyPr/>
          <a:p>
            <a:pPr algn="ctr">
              <a:buClrTx/>
              <a:buSzTx/>
              <a:buFontTx/>
            </a:pPr>
            <a:r>
              <a:rPr lang="en-US" altLang="zh-CN">
                <a:latin typeface="微软雅黑" panose="020B0503020204020204" charset="-122"/>
              </a:rPr>
              <a:t>Methods</a:t>
            </a:r>
            <a:endParaRPr lang="en-US" altLang="zh-CN">
              <a:latin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5" name="标题 4"/>
          <p:cNvSpPr/>
          <p:nvPr>
            <p:ph type="title"/>
          </p:nvPr>
        </p:nvSpPr>
        <p:spPr/>
        <p:txBody>
          <a:bodyPr/>
          <a:p>
            <a:r>
              <a:rPr lang="en-US" altLang="zh-CN">
                <a:latin typeface="微软雅黑" panose="020B0503020204020204" charset="-122"/>
                <a:sym typeface="+mn-ea"/>
              </a:rPr>
              <a:t>Methods</a:t>
            </a:r>
            <a:endParaRPr lang="zh-CN" altLang="en-US"/>
          </a:p>
        </p:txBody>
      </p:sp>
      <p:pic>
        <p:nvPicPr>
          <p:cNvPr id="11" name="图片 10"/>
          <p:cNvPicPr>
            <a:picLocks noChangeAspect="1"/>
          </p:cNvPicPr>
          <p:nvPr/>
        </p:nvPicPr>
        <p:blipFill>
          <a:blip r:embed="rId1"/>
          <a:stretch>
            <a:fillRect/>
          </a:stretch>
        </p:blipFill>
        <p:spPr>
          <a:xfrm>
            <a:off x="4554855" y="2080260"/>
            <a:ext cx="3213735" cy="1110615"/>
          </a:xfrm>
          <a:prstGeom prst="rect">
            <a:avLst/>
          </a:prstGeom>
        </p:spPr>
      </p:pic>
      <p:sp>
        <p:nvSpPr>
          <p:cNvPr id="17" name="文本框 16"/>
          <p:cNvSpPr txBox="1"/>
          <p:nvPr/>
        </p:nvSpPr>
        <p:spPr>
          <a:xfrm>
            <a:off x="293370" y="956310"/>
            <a:ext cx="4064000" cy="521970"/>
          </a:xfrm>
          <a:prstGeom prst="rect">
            <a:avLst/>
          </a:prstGeom>
          <a:noFill/>
        </p:spPr>
        <p:txBody>
          <a:bodyPr wrap="square" rtlCol="0">
            <a:spAutoFit/>
          </a:bodyPr>
          <a:p>
            <a:pPr algn="l">
              <a:buClrTx/>
              <a:buSzTx/>
              <a:buFontTx/>
            </a:pPr>
            <a:r>
              <a:rPr lang="en-US" altLang="zh-CN" sz="2800" b="1">
                <a:latin typeface="Calibri" panose="020F0502020204030204" charset="0"/>
                <a:ea typeface="微软雅黑" panose="020B0503020204020204" charset="-122"/>
                <a:cs typeface="Calibri" panose="020F0502020204030204" charset="0"/>
              </a:rPr>
              <a:t>2 Vocabulary richness</a:t>
            </a:r>
            <a:endParaRPr lang="en-US" altLang="zh-CN" sz="2800" b="1">
              <a:latin typeface="Calibri" panose="020F0502020204030204" charset="0"/>
              <a:ea typeface="微软雅黑" panose="020B0503020204020204" charset="-122"/>
              <a:cs typeface="Calibri" panose="020F0502020204030204" charset="0"/>
            </a:endParaRPr>
          </a:p>
        </p:txBody>
      </p:sp>
      <p:sp>
        <p:nvSpPr>
          <p:cNvPr id="2" name="文本框 1"/>
          <p:cNvSpPr txBox="1"/>
          <p:nvPr/>
        </p:nvSpPr>
        <p:spPr>
          <a:xfrm>
            <a:off x="358140" y="1475740"/>
            <a:ext cx="10699115" cy="540385"/>
          </a:xfrm>
          <a:prstGeom prst="rect">
            <a:avLst/>
          </a:prstGeom>
          <a:noFill/>
        </p:spPr>
        <p:txBody>
          <a:bodyPr wrap="square" rtlCol="0">
            <a:noAutofit/>
          </a:bodyPr>
          <a:p>
            <a:pPr marL="342900" indent="-342900" algn="l">
              <a:lnSpc>
                <a:spcPct val="130000"/>
              </a:lnSpc>
              <a:spcBef>
                <a:spcPts val="750"/>
              </a:spcBef>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definition of the vocabulary richness metric is as follows:</a:t>
            </a:r>
            <a:endParaRPr lang="en-US" altLang="zh-CN" sz="2000">
              <a:latin typeface="Calibri" panose="020F0502020204030204" charset="0"/>
              <a:ea typeface="微软雅黑" panose="020B0503020204020204" charset="-122"/>
              <a:cs typeface="Calibri" panose="020F0502020204030204" charset="0"/>
            </a:endParaRPr>
          </a:p>
        </p:txBody>
      </p:sp>
      <p:sp>
        <p:nvSpPr>
          <p:cNvPr id="6" name="文本框 5"/>
          <p:cNvSpPr txBox="1"/>
          <p:nvPr/>
        </p:nvSpPr>
        <p:spPr>
          <a:xfrm>
            <a:off x="358140" y="3380105"/>
            <a:ext cx="10699115" cy="1814830"/>
          </a:xfrm>
          <a:prstGeom prst="rect">
            <a:avLst/>
          </a:prstGeom>
          <a:noFill/>
        </p:spPr>
        <p:txBody>
          <a:bodyPr wrap="square" rtlCol="0">
            <a:spAutoFit/>
          </a:bodyPr>
          <a:p>
            <a:pPr marL="285750" indent="-285750">
              <a:lnSpc>
                <a:spcPct val="140000"/>
              </a:lnSpc>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Types: The number of unique vocabulary types in the document.  </a:t>
            </a:r>
            <a:endParaRPr lang="en-US" altLang="zh-CN" sz="2000">
              <a:latin typeface="Calibri" panose="020F0502020204030204" charset="0"/>
              <a:ea typeface="微软雅黑" panose="020B0503020204020204" charset="-122"/>
              <a:cs typeface="Calibri" panose="020F0502020204030204" charset="0"/>
            </a:endParaRPr>
          </a:p>
          <a:p>
            <a:pPr marL="285750" indent="-285750">
              <a:lnSpc>
                <a:spcPct val="140000"/>
              </a:lnSpc>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Tokens: The total number of words in the document.  </a:t>
            </a:r>
            <a:endParaRPr lang="en-US" altLang="zh-CN" sz="2000">
              <a:latin typeface="Calibri" panose="020F0502020204030204" charset="0"/>
              <a:ea typeface="微软雅黑" panose="020B0503020204020204" charset="-122"/>
              <a:cs typeface="Calibri" panose="020F0502020204030204" charset="0"/>
            </a:endParaRPr>
          </a:p>
          <a:p>
            <a:pPr marL="285750" indent="-285750">
              <a:lnSpc>
                <a:spcPct val="140000"/>
              </a:lnSpc>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A higher TTR (Type-Token Ratio) indicates fewer repeated words within the document, thereby reflecting greater vocabulary richness.</a:t>
            </a:r>
            <a:endParaRPr lang="en-US" altLang="zh-CN" sz="2000">
              <a:latin typeface="Calibri" panose="020F0502020204030204" charset="0"/>
              <a:ea typeface="微软雅黑" panose="020B0503020204020204" charset="-122"/>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17" name="文本框 16"/>
          <p:cNvSpPr txBox="1"/>
          <p:nvPr/>
        </p:nvSpPr>
        <p:spPr>
          <a:xfrm>
            <a:off x="293370" y="956310"/>
            <a:ext cx="4064000" cy="521970"/>
          </a:xfrm>
          <a:prstGeom prst="rect">
            <a:avLst/>
          </a:prstGeom>
          <a:noFill/>
        </p:spPr>
        <p:txBody>
          <a:bodyPr wrap="square" rtlCol="0">
            <a:spAutoFit/>
          </a:bodyPr>
          <a:p>
            <a:pPr algn="l">
              <a:buClrTx/>
              <a:buSzTx/>
              <a:buFontTx/>
            </a:pPr>
            <a:r>
              <a:rPr lang="en-US" altLang="zh-CN" sz="2800" b="1">
                <a:latin typeface="Calibri" panose="020F0502020204030204" charset="0"/>
                <a:ea typeface="微软雅黑" panose="020B0503020204020204" charset="-122"/>
                <a:cs typeface="Calibri" panose="020F0502020204030204" charset="0"/>
              </a:rPr>
              <a:t>3 R</a:t>
            </a:r>
            <a:r>
              <a:rPr lang="en-US" altLang="zh-CN" sz="2800" b="1">
                <a:latin typeface="Calibri" panose="020F0502020204030204" charset="0"/>
                <a:ea typeface="微软雅黑" panose="020B0503020204020204" charset="-122"/>
                <a:cs typeface="Calibri" panose="020F0502020204030204" charset="0"/>
                <a:sym typeface="+mn-ea"/>
              </a:rPr>
              <a:t>eadability</a:t>
            </a:r>
            <a:endParaRPr lang="en-US" altLang="zh-CN" sz="2800" b="1">
              <a:latin typeface="Calibri" panose="020F0502020204030204" charset="0"/>
              <a:ea typeface="微软雅黑" panose="020B0503020204020204" charset="-122"/>
              <a:cs typeface="Calibri" panose="020F0502020204030204" charset="0"/>
            </a:endParaRPr>
          </a:p>
        </p:txBody>
      </p:sp>
      <p:pic>
        <p:nvPicPr>
          <p:cNvPr id="15" name="图片 14"/>
          <p:cNvPicPr>
            <a:picLocks noChangeAspect="1"/>
          </p:cNvPicPr>
          <p:nvPr/>
        </p:nvPicPr>
        <p:blipFill>
          <a:blip r:embed="rId1"/>
          <a:stretch>
            <a:fillRect/>
          </a:stretch>
        </p:blipFill>
        <p:spPr>
          <a:xfrm>
            <a:off x="1315085" y="2411730"/>
            <a:ext cx="9194165" cy="809625"/>
          </a:xfrm>
          <a:prstGeom prst="rect">
            <a:avLst/>
          </a:prstGeom>
        </p:spPr>
      </p:pic>
      <p:sp>
        <p:nvSpPr>
          <p:cNvPr id="2" name="文本框 1"/>
          <p:cNvSpPr txBox="1"/>
          <p:nvPr/>
        </p:nvSpPr>
        <p:spPr>
          <a:xfrm>
            <a:off x="358140" y="1548130"/>
            <a:ext cx="8162925" cy="540385"/>
          </a:xfrm>
          <a:prstGeom prst="rect">
            <a:avLst/>
          </a:prstGeom>
          <a:noFill/>
        </p:spPr>
        <p:txBody>
          <a:bodyPr wrap="square" rtlCol="0">
            <a:no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definition of the readability metric is as follows:</a:t>
            </a:r>
            <a:endParaRPr lang="en-US" altLang="zh-CN" sz="2000">
              <a:latin typeface="Calibri" panose="020F0502020204030204" charset="0"/>
              <a:ea typeface="微软雅黑" panose="020B0503020204020204" charset="-122"/>
              <a:cs typeface="Calibri" panose="020F0502020204030204" charset="0"/>
            </a:endParaRPr>
          </a:p>
        </p:txBody>
      </p:sp>
      <p:sp>
        <p:nvSpPr>
          <p:cNvPr id="6" name="文本框 5"/>
          <p:cNvSpPr txBox="1"/>
          <p:nvPr/>
        </p:nvSpPr>
        <p:spPr>
          <a:xfrm>
            <a:off x="358140" y="3484245"/>
            <a:ext cx="10699115" cy="2676525"/>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Total Words: The total number of words in the document</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Total Sentences: The total number of sentences in the document</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Total Syllables: The total number of syllables in the document</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A higher FRE (Flesch Reading Ease) score indicates that the average number of words per sentence and the average number of syllables per word are smaller, thereby suggesting higher readability of the document.</a:t>
            </a:r>
            <a:endParaRPr lang="en-US" altLang="zh-CN" sz="2000">
              <a:latin typeface="Calibri" panose="020F0502020204030204" charset="0"/>
              <a:ea typeface="微软雅黑" panose="020B0503020204020204" charset="-122"/>
              <a:cs typeface="Calibri" panose="020F0502020204030204" charset="0"/>
            </a:endParaRPr>
          </a:p>
        </p:txBody>
      </p:sp>
      <p:sp>
        <p:nvSpPr>
          <p:cNvPr id="5" name="标题 4"/>
          <p:cNvSpPr/>
          <p:nvPr>
            <p:ph type="title"/>
          </p:nvPr>
        </p:nvSpPr>
        <p:spPr/>
        <p:txBody>
          <a:bodyPr/>
          <a:p>
            <a:r>
              <a:rPr lang="en-US" altLang="zh-CN">
                <a:latin typeface="微软雅黑" panose="020B0503020204020204" charset="-122"/>
                <a:sym typeface="+mn-ea"/>
              </a:rPr>
              <a:t>Methods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EEE462FF-B980-1945-9F3E-446F5EC66750}" type="slidenum">
              <a:rPr kumimoji="1" lang="zh-CN" altLang="en-US" smtClean="0"/>
            </a:fld>
            <a:endParaRPr kumimoji="1" lang="zh-CN" altLang="en-US"/>
          </a:p>
        </p:txBody>
      </p:sp>
      <p:sp>
        <p:nvSpPr>
          <p:cNvPr id="17" name="文本框 16"/>
          <p:cNvSpPr txBox="1"/>
          <p:nvPr/>
        </p:nvSpPr>
        <p:spPr>
          <a:xfrm>
            <a:off x="293370" y="956310"/>
            <a:ext cx="4064000" cy="521970"/>
          </a:xfrm>
          <a:prstGeom prst="rect">
            <a:avLst/>
          </a:prstGeom>
          <a:noFill/>
        </p:spPr>
        <p:txBody>
          <a:bodyPr wrap="square" rtlCol="0">
            <a:spAutoFit/>
          </a:bodyPr>
          <a:p>
            <a:pPr algn="l">
              <a:buClrTx/>
              <a:buSzTx/>
              <a:buFontTx/>
            </a:pPr>
            <a:r>
              <a:rPr lang="en-US" altLang="zh-CN" sz="2800" b="1">
                <a:latin typeface="Calibri" panose="020F0502020204030204" charset="0"/>
                <a:ea typeface="微软雅黑" panose="020B0503020204020204" charset="-122"/>
                <a:cs typeface="Calibri" panose="020F0502020204030204" charset="0"/>
              </a:rPr>
              <a:t>4 Language Acceptability</a:t>
            </a:r>
            <a:endParaRPr lang="en-US" altLang="zh-CN" sz="2800" b="1">
              <a:latin typeface="Calibri" panose="020F0502020204030204" charset="0"/>
              <a:ea typeface="微软雅黑" panose="020B0503020204020204" charset="-122"/>
              <a:cs typeface="Calibri" panose="020F0502020204030204" charset="0"/>
            </a:endParaRPr>
          </a:p>
        </p:txBody>
      </p:sp>
      <p:sp>
        <p:nvSpPr>
          <p:cNvPr id="18" name="文本框 17"/>
          <p:cNvSpPr txBox="1"/>
          <p:nvPr/>
        </p:nvSpPr>
        <p:spPr>
          <a:xfrm>
            <a:off x="462915" y="1727835"/>
            <a:ext cx="10480675" cy="1814830"/>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Using a pre-trained BERT model that has been fine-tuned for logical judgment</a:t>
            </a:r>
            <a:r>
              <a:rPr lang="en-US" altLang="zh-CN" sz="1400">
                <a:latin typeface="Calibri" panose="020F0502020204030204" charset="0"/>
                <a:ea typeface="微软雅黑" panose="020B0503020204020204" charset="-122"/>
                <a:cs typeface="Calibri" panose="020F0502020204030204" charset="0"/>
              </a:rPr>
              <a:t> [15][16]</a:t>
            </a:r>
            <a:r>
              <a:rPr lang="en-US" altLang="zh-CN" sz="2000">
                <a:latin typeface="Calibri" panose="020F0502020204030204" charset="0"/>
                <a:ea typeface="微软雅黑" panose="020B0503020204020204" charset="-122"/>
                <a:cs typeface="Calibri" panose="020F0502020204030204" charset="0"/>
              </a:rPr>
              <a:t>, the language acceptability of each sentence is obtained.</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rPr>
              <a:t>The language acceptability metric is calculated as follows:</a:t>
            </a:r>
            <a:endParaRPr lang="en-US" altLang="zh-CN" sz="2000">
              <a:latin typeface="Calibri" panose="020F0502020204030204" charset="0"/>
              <a:ea typeface="微软雅黑" panose="020B0503020204020204" charset="-122"/>
              <a:cs typeface="Calibri" panose="020F0502020204030204" charset="0"/>
            </a:endParaRPr>
          </a:p>
          <a:p>
            <a:pPr marL="285750" indent="-285750" algn="l">
              <a:lnSpc>
                <a:spcPct val="140000"/>
              </a:lnSpc>
              <a:buClrTx/>
              <a:buSzTx/>
              <a:buFont typeface="Arial" panose="020B0604020202020204" pitchFamily="34" charset="0"/>
              <a:buChar char="•"/>
            </a:pPr>
            <a:endParaRPr lang="en-US" altLang="zh-CN" sz="2000">
              <a:latin typeface="Calibri" panose="020F0502020204030204" charset="0"/>
              <a:ea typeface="微软雅黑" panose="020B0503020204020204" charset="-122"/>
              <a:cs typeface="Calibri" panose="020F0502020204030204" charset="0"/>
            </a:endParaRPr>
          </a:p>
        </p:txBody>
      </p:sp>
      <p:sp>
        <p:nvSpPr>
          <p:cNvPr id="3" name="文本框 2"/>
          <p:cNvSpPr txBox="1"/>
          <p:nvPr/>
        </p:nvSpPr>
        <p:spPr>
          <a:xfrm>
            <a:off x="180975" y="5281930"/>
            <a:ext cx="11553190" cy="306705"/>
          </a:xfrm>
          <a:prstGeom prst="rect">
            <a:avLst/>
          </a:prstGeom>
          <a:noFill/>
        </p:spPr>
        <p:txBody>
          <a:bodyPr wrap="square" rtlCol="0">
            <a:spAutoFit/>
          </a:bodyPr>
          <a:p>
            <a:endParaRPr lang="en-US" altLang="zh-CN" sz="1400">
              <a:solidFill>
                <a:srgbClr val="000000"/>
              </a:solidFill>
              <a:latin typeface="Arial" panose="020B0604020202020204" pitchFamily="34" charset="0"/>
              <a:ea typeface="CMR10"/>
              <a:cs typeface="Arial" panose="020B0604020202020204" pitchFamily="34" charset="0"/>
            </a:endParaRPr>
          </a:p>
        </p:txBody>
      </p:sp>
      <p:sp>
        <p:nvSpPr>
          <p:cNvPr id="7" name="文本框 6"/>
          <p:cNvSpPr txBox="1"/>
          <p:nvPr/>
        </p:nvSpPr>
        <p:spPr>
          <a:xfrm>
            <a:off x="456565" y="4128135"/>
            <a:ext cx="10698480" cy="953135"/>
          </a:xfrm>
          <a:prstGeom prst="rect">
            <a:avLst/>
          </a:prstGeom>
          <a:noFill/>
        </p:spPr>
        <p:txBody>
          <a:bodyPr wrap="square" rtlCol="0">
            <a:spAutoFit/>
          </a:bodyPr>
          <a:p>
            <a:pPr marL="285750" indent="-285750" algn="l">
              <a:lnSpc>
                <a:spcPct val="140000"/>
              </a:lnSpc>
              <a:buClrTx/>
              <a:buSzTx/>
              <a:buFont typeface="Arial" panose="020B0604020202020204" pitchFamily="34" charset="0"/>
              <a:buChar char="•"/>
            </a:pPr>
            <a:r>
              <a:rPr lang="en-US" altLang="zh-CN" sz="2000">
                <a:latin typeface="Calibri" panose="020F0502020204030204" charset="0"/>
                <a:ea typeface="微软雅黑" panose="020B0503020204020204" charset="-122"/>
                <a:cs typeface="Calibri" panose="020F0502020204030204" charset="0"/>
                <a:sym typeface="+mn-ea"/>
              </a:rPr>
              <a:t>A higher CoLA score indicates that more sentences in the document are considered linguistically acceptable, thereby suggesting greater language acceptability.</a:t>
            </a:r>
            <a:endParaRPr lang="en-US" altLang="zh-CN" sz="2000">
              <a:latin typeface="Calibri" panose="020F0502020204030204" charset="0"/>
              <a:ea typeface="微软雅黑" panose="020B0503020204020204" charset="-122"/>
              <a:cs typeface="Calibri" panose="020F0502020204030204" charset="0"/>
            </a:endParaRPr>
          </a:p>
        </p:txBody>
      </p:sp>
      <p:pic>
        <p:nvPicPr>
          <p:cNvPr id="8" name="图片 7"/>
          <p:cNvPicPr>
            <a:picLocks noChangeAspect="1"/>
          </p:cNvPicPr>
          <p:nvPr/>
        </p:nvPicPr>
        <p:blipFill>
          <a:blip r:embed="rId1"/>
          <a:stretch>
            <a:fillRect/>
          </a:stretch>
        </p:blipFill>
        <p:spPr>
          <a:xfrm>
            <a:off x="3535045" y="3150870"/>
            <a:ext cx="4131945" cy="977265"/>
          </a:xfrm>
          <a:prstGeom prst="rect">
            <a:avLst/>
          </a:prstGeom>
        </p:spPr>
      </p:pic>
      <p:sp>
        <p:nvSpPr>
          <p:cNvPr id="5" name="标题 4"/>
          <p:cNvSpPr/>
          <p:nvPr>
            <p:ph type="title"/>
          </p:nvPr>
        </p:nvSpPr>
        <p:spPr/>
        <p:txBody>
          <a:bodyPr/>
          <a:p>
            <a:r>
              <a:rPr lang="en-US" altLang="zh-CN">
                <a:latin typeface="微软雅黑" panose="020B0503020204020204" charset="-122"/>
                <a:sym typeface="+mn-ea"/>
              </a:rPr>
              <a:t>Methods</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OTUwODViNGY1OGI2MDQ0MzQ5MWM4MzY2ZDcxMzEzNG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340.15,&quot;left&quot;:10.2,&quot;top&quot;:174,&quot;width&quot;:941.15}"/>
</p:tagLst>
</file>

<file path=ppt/tags/tag4.xml><?xml version="1.0" encoding="utf-8"?>
<p:tagLst xmlns:p="http://schemas.openxmlformats.org/presentationml/2006/main">
  <p:tag name="KSO_WM_DIAGRAM_VIRTUALLY_FRAME" val="{&quot;height&quot;:340.15,&quot;left&quot;:10.2,&quot;top&quot;:174,&quot;width&quot;:941.15}"/>
</p:tagLst>
</file>

<file path=ppt/tags/tag5.xml><?xml version="1.0" encoding="utf-8"?>
<p:tagLst xmlns:p="http://schemas.openxmlformats.org/presentationml/2006/main">
  <p:tag name="KSO_WM_DIAGRAM_VIRTUALLY_FRAME" val="{&quot;height&quot;:340.15,&quot;left&quot;:10.2,&quot;top&quot;:174,&quot;width&quot;:941.15}"/>
</p:tagLst>
</file>

<file path=ppt/tags/tag6.xml><?xml version="1.0" encoding="utf-8"?>
<p:tagLst xmlns:p="http://schemas.openxmlformats.org/presentationml/2006/main">
  <p:tag name="KSO_WM_DIAGRAM_VIRTUALLY_FRAME" val="{&quot;height&quot;:355.05,&quot;left&quot;:9.5,&quot;top&quot;:150.95,&quot;width&quot;:629.25}"/>
</p:tagLst>
</file>

<file path=ppt/tags/tag7.xml><?xml version="1.0" encoding="utf-8"?>
<p:tagLst xmlns:p="http://schemas.openxmlformats.org/presentationml/2006/main">
  <p:tag name="KSO_WM_DIAGRAM_VIRTUALLY_FRAME" val="{&quot;height&quot;:355.05,&quot;left&quot;:9.5,&quot;top&quot;:150.95,&quot;width&quot;:629.25}"/>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9604</Words>
  <Application>WPS 演示</Application>
  <PresentationFormat>宽屏</PresentationFormat>
  <Paragraphs>230</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20</vt:i4>
      </vt:variant>
    </vt:vector>
  </HeadingPairs>
  <TitlesOfParts>
    <vt:vector size="38" baseType="lpstr">
      <vt:lpstr>Arial</vt:lpstr>
      <vt:lpstr>宋体</vt:lpstr>
      <vt:lpstr>Wingdings</vt:lpstr>
      <vt:lpstr>Cambria Math</vt:lpstr>
      <vt:lpstr>Times New Roman</vt:lpstr>
      <vt:lpstr>微软雅黑</vt:lpstr>
      <vt:lpstr>Consolas</vt:lpstr>
      <vt:lpstr>Calibri</vt:lpstr>
      <vt:lpstr>思源黑体</vt:lpstr>
      <vt:lpstr>Arial</vt:lpstr>
      <vt:lpstr>CMR10</vt:lpstr>
      <vt:lpstr>等线</vt:lpstr>
      <vt:lpstr>Arial Unicode MS</vt:lpstr>
      <vt:lpstr>Segoe Print</vt:lpstr>
      <vt:lpstr>楷体</vt:lpstr>
      <vt:lpstr>Calibri Light</vt:lpstr>
      <vt:lpstr>Office 主题​​</vt:lpstr>
      <vt:lpstr>1_Office 主题​​</vt:lpstr>
      <vt:lpstr>The Best Proportion of Human and Generative AI During Collaboration: Evidence from Synthetic Text</vt:lpstr>
      <vt:lpstr>Backgrounds</vt:lpstr>
      <vt:lpstr>Backgrounds</vt:lpstr>
      <vt:lpstr>Motivations</vt:lpstr>
      <vt:lpstr>Data</vt:lpstr>
      <vt:lpstr>Methods</vt:lpstr>
      <vt:lpstr>Methods</vt:lpstr>
      <vt:lpstr>Methods</vt:lpstr>
      <vt:lpstr>Methods</vt:lpstr>
      <vt:lpstr>Methods</vt:lpstr>
      <vt:lpstr>Results</vt:lpstr>
      <vt:lpstr>Results</vt:lpstr>
      <vt:lpstr>Results</vt:lpstr>
      <vt:lpstr>Results</vt:lpstr>
      <vt:lpstr>Results</vt:lpstr>
      <vt:lpstr>Results</vt:lpstr>
      <vt:lpstr>Conclusions</vt:lpstr>
      <vt:lpstr>Selected References</vt:lpstr>
      <vt:lpstr>Appendix A: Basis of Data</vt:lpstr>
      <vt:lpstr>Appendix B: Embedding Smoothness Analysis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田泽珅</dc:creator>
  <cp:lastModifiedBy>WPS_1643433361</cp:lastModifiedBy>
  <cp:revision>66</cp:revision>
  <dcterms:created xsi:type="dcterms:W3CDTF">2023-08-09T12:44:00Z</dcterms:created>
  <dcterms:modified xsi:type="dcterms:W3CDTF">2025-05-08T07:59:52Z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2052-12.1.0.21171</vt:lpwstr>
  </property>
</Properties>
</file>